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7" r:id="rId12"/>
    <p:sldId id="266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85D5-28AC-4D83-BF30-84B62038229C}" type="datetimeFigureOut">
              <a:rPr lang="en-GB" smtClean="0"/>
              <a:t>12/10/2011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192A071-D844-4982-A475-DA0C8A11028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85D5-28AC-4D83-BF30-84B62038229C}" type="datetimeFigureOut">
              <a:rPr lang="en-GB" smtClean="0"/>
              <a:t>12/10/2011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2A071-D844-4982-A475-DA0C8A11028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192A071-D844-4982-A475-DA0C8A11028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85D5-28AC-4D83-BF30-84B62038229C}" type="datetimeFigureOut">
              <a:rPr lang="en-GB" smtClean="0"/>
              <a:t>12/10/2011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85D5-28AC-4D83-BF30-84B62038229C}" type="datetimeFigureOut">
              <a:rPr lang="en-GB" smtClean="0"/>
              <a:t>12/10/2011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192A071-D844-4982-A475-DA0C8A11028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85D5-28AC-4D83-BF30-84B62038229C}" type="datetimeFigureOut">
              <a:rPr lang="en-GB" smtClean="0"/>
              <a:t>12/10/2011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192A071-D844-4982-A475-DA0C8A11028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3A085D5-28AC-4D83-BF30-84B62038229C}" type="datetimeFigureOut">
              <a:rPr lang="en-GB" smtClean="0"/>
              <a:t>12/10/2011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2A071-D844-4982-A475-DA0C8A11028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85D5-28AC-4D83-BF30-84B62038229C}" type="datetimeFigureOut">
              <a:rPr lang="en-GB" smtClean="0"/>
              <a:t>12/10/2011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192A071-D844-4982-A475-DA0C8A110282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85D5-28AC-4D83-BF30-84B62038229C}" type="datetimeFigureOut">
              <a:rPr lang="en-GB" smtClean="0"/>
              <a:t>12/10/2011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192A071-D844-4982-A475-DA0C8A1102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85D5-28AC-4D83-BF30-84B62038229C}" type="datetimeFigureOut">
              <a:rPr lang="en-GB" smtClean="0"/>
              <a:t>12/10/2011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92A071-D844-4982-A475-DA0C8A1102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192A071-D844-4982-A475-DA0C8A110282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85D5-28AC-4D83-BF30-84B62038229C}" type="datetimeFigureOut">
              <a:rPr lang="en-GB" smtClean="0"/>
              <a:t>12/10/2011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192A071-D844-4982-A475-DA0C8A11028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3A085D5-28AC-4D83-BF30-84B62038229C}" type="datetimeFigureOut">
              <a:rPr lang="en-GB" smtClean="0"/>
              <a:t>12/10/2011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3A085D5-28AC-4D83-BF30-84B62038229C}" type="datetimeFigureOut">
              <a:rPr lang="en-GB" smtClean="0"/>
              <a:t>12/10/2011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192A071-D844-4982-A475-DA0C8A110282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gi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140968"/>
            <a:ext cx="6400800" cy="2481808"/>
          </a:xfrm>
        </p:spPr>
        <p:txBody>
          <a:bodyPr>
            <a:normAutofit/>
          </a:bodyPr>
          <a:lstStyle/>
          <a:p>
            <a:r>
              <a:rPr lang="en-GB" dirty="0" smtClean="0"/>
              <a:t>Scott Bremer</a:t>
            </a:r>
          </a:p>
          <a:p>
            <a:endParaRPr lang="en-GB" dirty="0"/>
          </a:p>
          <a:p>
            <a:r>
              <a:rPr lang="en-GB" dirty="0" smtClean="0"/>
              <a:t>ASFPG Workshop</a:t>
            </a:r>
          </a:p>
          <a:p>
            <a:endParaRPr lang="en-GB" dirty="0"/>
          </a:p>
          <a:p>
            <a:r>
              <a:rPr lang="en-GB" dirty="0" smtClean="0"/>
              <a:t>Hamburg</a:t>
            </a:r>
          </a:p>
          <a:p>
            <a:endParaRPr lang="en-GB" dirty="0"/>
          </a:p>
          <a:p>
            <a:r>
              <a:rPr lang="en-GB" dirty="0" smtClean="0"/>
              <a:t>12-14 October 2011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ethical imperatives for post-normal science; </a:t>
            </a:r>
            <a:br>
              <a:rPr lang="en-GB" dirty="0" smtClean="0"/>
            </a:br>
            <a:r>
              <a:rPr lang="en-GB" dirty="0" smtClean="0"/>
              <a:t>lessons from a wastewater outfall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47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anu07.files.wordpress.com/2009/07/gisborn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0558"/>
            <a:ext cx="6696744" cy="598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619672" y="4556720"/>
            <a:ext cx="5976664" cy="16925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Case Study:</a:t>
            </a:r>
          </a:p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The </a:t>
            </a:r>
            <a:r>
              <a:rPr lang="en-GB" sz="2800" b="1" dirty="0" err="1" smtClean="0">
                <a:solidFill>
                  <a:schemeClr val="tx1"/>
                </a:solidFill>
              </a:rPr>
              <a:t>Gisborne</a:t>
            </a:r>
            <a:r>
              <a:rPr lang="en-GB" sz="2800" b="1" dirty="0" smtClean="0">
                <a:solidFill>
                  <a:schemeClr val="tx1"/>
                </a:solidFill>
              </a:rPr>
              <a:t> Wastewater Outfall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b="1" dirty="0" err="1"/>
              <a:t>Gisborne</a:t>
            </a:r>
            <a:r>
              <a:rPr lang="en-GB" sz="2600" b="1" dirty="0"/>
              <a:t> and Poverty Bay</a:t>
            </a:r>
            <a:endParaRPr lang="en-GB" sz="2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666579"/>
              </p:ext>
            </p:extLst>
          </p:nvPr>
        </p:nvGraphicFramePr>
        <p:xfrm>
          <a:off x="251520" y="1484784"/>
          <a:ext cx="6420446" cy="4801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Slide" r:id="rId3" imgW="4127091" imgH="3095169" progId="PowerPoint.Slide.8">
                  <p:embed/>
                </p:oleObj>
              </mc:Choice>
              <mc:Fallback>
                <p:oleObj name="Slide" r:id="rId3" imgW="4127091" imgH="3095169" progId="PowerPoint.Slid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484784"/>
                        <a:ext cx="6420446" cy="48019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6" descr="http://www.backpack-newzealand.com/images/new-zealand-ma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255270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72400" y="2708920"/>
            <a:ext cx="536476" cy="5760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851920" y="2924944"/>
            <a:ext cx="360040" cy="57606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05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b="1" dirty="0" err="1" smtClean="0"/>
              <a:t>Gisborne</a:t>
            </a:r>
            <a:endParaRPr lang="en-GB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600" dirty="0" smtClean="0"/>
              <a:t>Relatively isolated on the rugged East Cape</a:t>
            </a:r>
          </a:p>
          <a:p>
            <a:r>
              <a:rPr lang="en-GB" sz="2600" dirty="0" smtClean="0"/>
              <a:t>Pop. 34,000; 42% Maori (compared to 14.5% nationally), with almost half Maori bilingual</a:t>
            </a:r>
          </a:p>
          <a:p>
            <a:r>
              <a:rPr lang="en-GB" sz="2600" dirty="0" smtClean="0"/>
              <a:t>Popular holiday location with three surf-beaches and high sunshine hours</a:t>
            </a:r>
          </a:p>
          <a:p>
            <a:r>
              <a:rPr lang="en-GB" sz="2600" dirty="0" smtClean="0"/>
              <a:t>Serving a hinterland characterised by horticulture and viticulture</a:t>
            </a:r>
          </a:p>
          <a:p>
            <a:r>
              <a:rPr lang="en-GB" sz="2600" dirty="0" smtClean="0"/>
              <a:t>Not a wealthy city; lower income than national avg.</a:t>
            </a:r>
          </a:p>
          <a:p>
            <a:r>
              <a:rPr lang="en-GB" sz="2600" dirty="0" smtClean="0"/>
              <a:t>Governed by the </a:t>
            </a:r>
            <a:r>
              <a:rPr lang="en-GB" sz="2600" dirty="0" err="1" smtClean="0"/>
              <a:t>Gisborne</a:t>
            </a:r>
            <a:r>
              <a:rPr lang="en-GB" sz="2600" dirty="0" smtClean="0"/>
              <a:t> District Council (GDC) ‘unitary authority’</a:t>
            </a:r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1867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b="1" dirty="0" smtClean="0"/>
              <a:t>The </a:t>
            </a:r>
            <a:r>
              <a:rPr lang="en-GB" sz="2600" b="1" dirty="0" err="1" smtClean="0"/>
              <a:t>Gisborne</a:t>
            </a:r>
            <a:r>
              <a:rPr lang="en-GB" sz="2600" b="1" dirty="0" smtClean="0"/>
              <a:t> wastewater outfall</a:t>
            </a:r>
            <a:endParaRPr lang="en-GB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527048"/>
            <a:ext cx="8568952" cy="4854280"/>
          </a:xfrm>
        </p:spPr>
        <p:txBody>
          <a:bodyPr>
            <a:normAutofit/>
          </a:bodyPr>
          <a:lstStyle/>
          <a:p>
            <a:r>
              <a:rPr lang="en-GB" sz="2300" dirty="0" smtClean="0"/>
              <a:t>1964 – Commissioned </a:t>
            </a:r>
          </a:p>
          <a:p>
            <a:r>
              <a:rPr lang="en-GB" sz="2300" dirty="0" smtClean="0"/>
              <a:t>1991 </a:t>
            </a:r>
            <a:r>
              <a:rPr lang="en-GB" sz="2300" dirty="0" err="1" smtClean="0"/>
              <a:t>milliscreens</a:t>
            </a:r>
            <a:r>
              <a:rPr lang="en-GB" sz="2300" dirty="0" smtClean="0"/>
              <a:t> installed </a:t>
            </a:r>
          </a:p>
          <a:p>
            <a:r>
              <a:rPr lang="en-GB" sz="2300" dirty="0" smtClean="0"/>
              <a:t>1993 and 1999 GDC applied for ‘resource consent.’   Strong opposition by Maori, Environmentalists and Recreation groups; appealed to the Environment Court.</a:t>
            </a:r>
          </a:p>
          <a:p>
            <a:r>
              <a:rPr lang="en-GB" sz="2300" dirty="0" smtClean="0"/>
              <a:t>2005</a:t>
            </a:r>
            <a:r>
              <a:rPr lang="en-GB" sz="2300" dirty="0"/>
              <a:t> </a:t>
            </a:r>
            <a:r>
              <a:rPr lang="en-GB" sz="2300" dirty="0" smtClean="0"/>
              <a:t>new resource consent application. Convened the ‘Wastewater Adjournment Review Group’ (WARG) to co-investigate upgrading treatment via ‘Biological Trickling Filter’</a:t>
            </a:r>
          </a:p>
          <a:p>
            <a:r>
              <a:rPr lang="en-GB" sz="2300" dirty="0" smtClean="0"/>
              <a:t>2007 Decision reached to build BTF plant, with UV treatment to be added in 2012; Wastewater Management Committee</a:t>
            </a:r>
          </a:p>
          <a:p>
            <a:r>
              <a:rPr lang="en-GB" sz="2300" dirty="0" smtClean="0"/>
              <a:t>2009 Decision modified via consultation with the WARG (now called the Wastewater Options Review Group or WORG)</a:t>
            </a:r>
            <a:endParaRPr lang="en-GB" sz="23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5536" y="1556792"/>
            <a:ext cx="0" cy="43924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74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b="1" dirty="0" smtClean="0"/>
              <a:t>The WARG</a:t>
            </a:r>
            <a:endParaRPr lang="en-GB" sz="2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/>
          </a:bodyPr>
          <a:lstStyle/>
          <a:p>
            <a:r>
              <a:rPr lang="en-GB" sz="2000" dirty="0"/>
              <a:t>The WARG incorporated stakeholders from GDC, the local Department of Conservation office (DOC), the District Health Board, </a:t>
            </a:r>
            <a:r>
              <a:rPr lang="en-GB" sz="2000" dirty="0" err="1"/>
              <a:t>tangata</a:t>
            </a:r>
            <a:r>
              <a:rPr lang="en-GB" sz="2000" dirty="0"/>
              <a:t> </a:t>
            </a:r>
            <a:r>
              <a:rPr lang="en-GB" sz="2000" dirty="0" err="1"/>
              <a:t>whenua</a:t>
            </a:r>
            <a:r>
              <a:rPr lang="en-GB" sz="2000" dirty="0"/>
              <a:t> as represented by </a:t>
            </a:r>
            <a:r>
              <a:rPr lang="en-GB" sz="2000" dirty="0" err="1"/>
              <a:t>Te</a:t>
            </a:r>
            <a:r>
              <a:rPr lang="en-GB" sz="2000" dirty="0"/>
              <a:t> </a:t>
            </a:r>
            <a:r>
              <a:rPr lang="en-GB" sz="2000" dirty="0" err="1"/>
              <a:t>Runanga</a:t>
            </a:r>
            <a:r>
              <a:rPr lang="en-GB" sz="2000" dirty="0"/>
              <a:t> o </a:t>
            </a:r>
            <a:r>
              <a:rPr lang="en-GB" sz="2000" dirty="0" err="1"/>
              <a:t>Turanganui</a:t>
            </a:r>
            <a:r>
              <a:rPr lang="en-GB" sz="2000" dirty="0"/>
              <a:t> a </a:t>
            </a:r>
            <a:r>
              <a:rPr lang="en-GB" sz="2000" dirty="0" err="1"/>
              <a:t>Kiwa</a:t>
            </a:r>
            <a:r>
              <a:rPr lang="en-GB" sz="2000" dirty="0"/>
              <a:t> (TROTAK), and Oho </a:t>
            </a:r>
            <a:r>
              <a:rPr lang="en-GB" sz="2000" dirty="0" err="1"/>
              <a:t>Ake</a:t>
            </a:r>
            <a:r>
              <a:rPr lang="en-GB" sz="2000" dirty="0"/>
              <a:t> a local environmental </a:t>
            </a:r>
            <a:r>
              <a:rPr lang="en-GB" sz="2000" dirty="0" smtClean="0"/>
              <a:t>NGO.</a:t>
            </a:r>
          </a:p>
          <a:p>
            <a:r>
              <a:rPr lang="en-GB" sz="2000" dirty="0" smtClean="0"/>
              <a:t>Met once per week, with the independent facilitation of a local lawyer</a:t>
            </a:r>
          </a:p>
          <a:p>
            <a:r>
              <a:rPr lang="en-GB" sz="2000" dirty="0" smtClean="0"/>
              <a:t>Clear objectives, and well-defined collaboration, membership, and protocols.</a:t>
            </a:r>
          </a:p>
          <a:p>
            <a:r>
              <a:rPr lang="en-GB" sz="2000" dirty="0" smtClean="0"/>
              <a:t>Detailed minutes kept and communicated to other stakeholders and the community via the media</a:t>
            </a:r>
          </a:p>
          <a:p>
            <a:r>
              <a:rPr lang="en-GB" sz="2000" dirty="0" smtClean="0"/>
              <a:t>Supported deliberation by bringing in scientific and technical expertise, including a resource planning consultant to guide process</a:t>
            </a:r>
          </a:p>
          <a:p>
            <a:r>
              <a:rPr lang="en-GB" sz="2000" dirty="0" smtClean="0"/>
              <a:t>Took fieldtrips to other BTF plants</a:t>
            </a:r>
          </a:p>
          <a:p>
            <a:r>
              <a:rPr lang="en-GB" sz="2000" dirty="0" smtClean="0"/>
              <a:t>Led by GDC resources, but most stakeholders contributed in kind.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211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b="1" dirty="0" smtClean="0"/>
              <a:t>Biological Trickling Filter</a:t>
            </a:r>
            <a:endParaRPr lang="en-GB" sz="2600" b="1" dirty="0"/>
          </a:p>
        </p:txBody>
      </p:sp>
      <p:pic>
        <p:nvPicPr>
          <p:cNvPr id="5122" name="Picture 2" descr="http://en.citizendium.org/images/c/c6/Trickle_Fil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600400" cy="403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pco.com.au/IMAGES/INSTALLATIONS/21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64904"/>
            <a:ext cx="4781897" cy="355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34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b="1" dirty="0" smtClean="0"/>
              <a:t>Substantive outcomes</a:t>
            </a:r>
            <a:endParaRPr lang="en-GB" sz="2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/>
          </a:bodyPr>
          <a:lstStyle/>
          <a:p>
            <a:r>
              <a:rPr lang="en-GB" sz="2500" dirty="0" smtClean="0"/>
              <a:t>Rejection of GDC’s science-centric, linear view of the environment as a sink; “</a:t>
            </a:r>
            <a:r>
              <a:rPr lang="en-GB" sz="2500" i="1" dirty="0" smtClean="0"/>
              <a:t>in-process-out sort of stuff</a:t>
            </a:r>
            <a:r>
              <a:rPr lang="en-GB" sz="2500" dirty="0" smtClean="0"/>
              <a:t>”</a:t>
            </a:r>
          </a:p>
          <a:p>
            <a:r>
              <a:rPr lang="en-GB" sz="2500" dirty="0" smtClean="0"/>
              <a:t>Appreciation for a more holistic, systemic perspective on the environment through biotransformation.</a:t>
            </a:r>
          </a:p>
          <a:p>
            <a:pPr marL="274320" lvl="1" indent="0">
              <a:buNone/>
            </a:pPr>
            <a:r>
              <a:rPr lang="en-GB" dirty="0"/>
              <a:t>“…you take man and you take his waste, the whole idea inherent in a lot of it is to put as many biological cycles in between…one of our problems here is that we’re short-circuiting it by putting it in the bay.”</a:t>
            </a:r>
          </a:p>
          <a:p>
            <a:r>
              <a:rPr lang="en-GB" sz="2400" dirty="0" smtClean="0"/>
              <a:t>Uncertainties identified as epistemological:</a:t>
            </a:r>
          </a:p>
          <a:p>
            <a:pPr marL="274320" lvl="1" indent="0">
              <a:buNone/>
            </a:pPr>
            <a:r>
              <a:rPr lang="en-GB" dirty="0"/>
              <a:t>“If I’ve got a whole lot of facts, and you’ve got a whole lot of different ones, we haven’t compared them and we’re acting from them, then we’re not going to agree on a higher level.”</a:t>
            </a:r>
          </a:p>
        </p:txBody>
      </p:sp>
    </p:spTree>
    <p:extLst>
      <p:ext uri="{BB962C8B-B14F-4D97-AF65-F5344CB8AC3E}">
        <p14:creationId xmlns:p14="http://schemas.microsoft.com/office/powerpoint/2010/main" val="3302953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b="1" dirty="0" smtClean="0"/>
              <a:t>Normative outcomes</a:t>
            </a:r>
            <a:endParaRPr lang="en-GB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Involving marginalised groups in collective decisions</a:t>
            </a:r>
          </a:p>
          <a:p>
            <a:pPr marL="274320" lvl="1" indent="0">
              <a:buNone/>
            </a:pPr>
            <a:r>
              <a:rPr lang="en-GB" dirty="0"/>
              <a:t>“It sort of symbolised to many Maori around here </a:t>
            </a:r>
            <a:r>
              <a:rPr lang="en-GB" dirty="0" err="1"/>
              <a:t>Pakeha</a:t>
            </a:r>
            <a:r>
              <a:rPr lang="en-GB" dirty="0"/>
              <a:t> insensitivity, colonisation, arrogance, domination, exploitation.”</a:t>
            </a:r>
          </a:p>
          <a:p>
            <a:r>
              <a:rPr lang="en-GB" sz="2400" dirty="0" smtClean="0"/>
              <a:t>Knowledge supported consensus; negotiating evidence rather than political trade-offs</a:t>
            </a:r>
          </a:p>
          <a:p>
            <a:pPr marL="274320" lvl="1" indent="0">
              <a:buNone/>
            </a:pPr>
            <a:r>
              <a:rPr lang="en-GB" dirty="0"/>
              <a:t>“…knowledge has become shared.  And so people have actually said to the owners of the knowledge, ‘what does it mean?’  So knowledge has become more jointly owned.” </a:t>
            </a:r>
          </a:p>
          <a:p>
            <a:r>
              <a:rPr lang="en-GB" sz="2400" dirty="0" smtClean="0"/>
              <a:t>Reciprocity extended to other knowledge systems</a:t>
            </a:r>
          </a:p>
          <a:p>
            <a:pPr marL="274320" lvl="1" indent="0">
              <a:buNone/>
            </a:pPr>
            <a:r>
              <a:rPr lang="en-GB" dirty="0"/>
              <a:t>“a primary assumption on the part of people…that nobody had a complete monopoly over what was right… there was an implicit recognition that everybody contributes something to the group.”</a:t>
            </a:r>
          </a:p>
        </p:txBody>
      </p:sp>
    </p:spTree>
    <p:extLst>
      <p:ext uri="{BB962C8B-B14F-4D97-AF65-F5344CB8AC3E}">
        <p14:creationId xmlns:p14="http://schemas.microsoft.com/office/powerpoint/2010/main" val="964406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b="1" dirty="0" smtClean="0"/>
              <a:t>Instrumental outcomes</a:t>
            </a:r>
            <a:endParaRPr lang="en-GB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503920" cy="4896544"/>
          </a:xfrm>
        </p:spPr>
        <p:txBody>
          <a:bodyPr>
            <a:normAutofit fontScale="92500"/>
          </a:bodyPr>
          <a:lstStyle/>
          <a:p>
            <a:r>
              <a:rPr lang="en-GB" sz="2400" dirty="0" smtClean="0"/>
              <a:t>Co-existence of parallel criteria for decision-making; scientific risk and CBA </a:t>
            </a:r>
            <a:r>
              <a:rPr lang="en-GB" sz="2400" dirty="0" err="1" smtClean="0"/>
              <a:t>vs</a:t>
            </a:r>
            <a:r>
              <a:rPr lang="en-GB" sz="2400" dirty="0" smtClean="0"/>
              <a:t> Maori spiritual measures;</a:t>
            </a:r>
          </a:p>
          <a:p>
            <a:pPr marL="274320" lvl="1" indent="0">
              <a:buNone/>
            </a:pPr>
            <a:r>
              <a:rPr lang="en-GB" dirty="0"/>
              <a:t>“it isn’t on a scale of zero to one hundred…it’s a yes or no phenomenon; there isn’t an acceptably unhealthy environment.”</a:t>
            </a:r>
          </a:p>
          <a:p>
            <a:r>
              <a:rPr lang="en-GB" sz="2400" dirty="0" smtClean="0"/>
              <a:t>Reciprocity from critically questioning perspectives, including ones own</a:t>
            </a:r>
            <a:endParaRPr lang="en-GB" sz="2400" dirty="0" smtClean="0"/>
          </a:p>
          <a:p>
            <a:pPr marL="274320" lvl="1" indent="0">
              <a:buNone/>
            </a:pPr>
            <a:r>
              <a:rPr lang="en-GB" dirty="0"/>
              <a:t>“…a recognition that everybody contributes something to the group, but there wasn’t a right of rubbish.”</a:t>
            </a:r>
          </a:p>
          <a:p>
            <a:r>
              <a:rPr lang="en-GB" sz="2400" dirty="0"/>
              <a:t>T</a:t>
            </a:r>
            <a:r>
              <a:rPr lang="en-GB" sz="2400" dirty="0" smtClean="0"/>
              <a:t>he </a:t>
            </a:r>
            <a:r>
              <a:rPr lang="en-GB" sz="2400" dirty="0"/>
              <a:t>WARG operated according to a consensus </a:t>
            </a:r>
            <a:r>
              <a:rPr lang="en-GB" sz="2400" dirty="0" smtClean="0"/>
              <a:t>model; tabling </a:t>
            </a:r>
            <a:r>
              <a:rPr lang="en-GB" sz="2400" dirty="0"/>
              <a:t>a piece of evidence and </a:t>
            </a:r>
            <a:r>
              <a:rPr lang="en-GB" sz="2400" dirty="0" smtClean="0"/>
              <a:t>debating </a:t>
            </a:r>
            <a:r>
              <a:rPr lang="en-GB" sz="2400" dirty="0"/>
              <a:t>its </a:t>
            </a:r>
            <a:r>
              <a:rPr lang="en-GB" sz="2400" dirty="0" smtClean="0"/>
              <a:t>quality:</a:t>
            </a:r>
          </a:p>
          <a:p>
            <a:pPr marL="274320" lvl="1" indent="0">
              <a:buNone/>
            </a:pPr>
            <a:r>
              <a:rPr lang="en-GB" dirty="0"/>
              <a:t>“The fact that we had a group that was talking though it is what got us there.  We didn’t at the end of the day have time to (scientifically) peer review our information, but I think we almost had a peer review amongst all the parties, because we had such a wide range of </a:t>
            </a:r>
            <a:r>
              <a:rPr lang="en-GB" dirty="0" smtClean="0"/>
              <a:t>views</a:t>
            </a:r>
            <a:r>
              <a:rPr lang="en-GB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114297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b="1" dirty="0" smtClean="0"/>
              <a:t>Social learning outcomes</a:t>
            </a:r>
            <a:endParaRPr lang="en-GB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2400" dirty="0" smtClean="0"/>
              <a:t>Recognised that </a:t>
            </a:r>
            <a:r>
              <a:rPr lang="en-GB" sz="2400" dirty="0"/>
              <a:t>all participants were ‘laymen’ relative to the complexity of the issue, with no one having knowledge of all dimensions and </a:t>
            </a:r>
            <a:r>
              <a:rPr lang="en-GB" sz="2400" dirty="0" smtClean="0"/>
              <a:t>facets;</a:t>
            </a:r>
          </a:p>
          <a:p>
            <a:pPr marL="274320" lvl="1" indent="0">
              <a:buNone/>
            </a:pPr>
            <a:r>
              <a:rPr lang="en-GB" dirty="0"/>
              <a:t>“A group of laypeople with skills in limited areas… the knowledge of particular areas was limited to particular people.” </a:t>
            </a:r>
          </a:p>
          <a:p>
            <a:r>
              <a:rPr lang="en-GB" sz="2400" dirty="0" smtClean="0"/>
              <a:t>Traditional, scientific and local knowledge</a:t>
            </a:r>
          </a:p>
          <a:p>
            <a:r>
              <a:rPr lang="en-GB" sz="2400" dirty="0" smtClean="0"/>
              <a:t>Mutual learning; Maori adopted the science, while the GDC accepted that all that is relevant is </a:t>
            </a:r>
            <a:r>
              <a:rPr lang="en-GB" sz="2400" dirty="0" smtClean="0"/>
              <a:t>not measurable</a:t>
            </a:r>
            <a:r>
              <a:rPr lang="en-GB" sz="2400" dirty="0" smtClean="0"/>
              <a:t>; particularly through </a:t>
            </a:r>
            <a:r>
              <a:rPr lang="en-GB" sz="2400" dirty="0" smtClean="0"/>
              <a:t>biotransformation.</a:t>
            </a:r>
          </a:p>
          <a:p>
            <a:r>
              <a:rPr lang="en-GB" sz="2400" dirty="0"/>
              <a:t>I</a:t>
            </a:r>
            <a:r>
              <a:rPr lang="en-GB" sz="2400" dirty="0" smtClean="0"/>
              <a:t>ncreased </a:t>
            </a:r>
            <a:r>
              <a:rPr lang="en-GB" sz="2400" dirty="0"/>
              <a:t>learning corresponding closely to increased trust, tolerance, and respect for other perspectives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2515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58952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Environmental governance in response to </a:t>
            </a:r>
            <a:br>
              <a:rPr lang="en-GB" sz="2600" b="1" dirty="0" smtClean="0"/>
            </a:br>
            <a:r>
              <a:rPr lang="en-GB" sz="2600" b="1" dirty="0" smtClean="0"/>
              <a:t>‘wicked problems’</a:t>
            </a:r>
            <a:endParaRPr lang="en-GB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10264"/>
          </a:xfrm>
        </p:spPr>
        <p:txBody>
          <a:bodyPr>
            <a:normAutofit/>
          </a:bodyPr>
          <a:lstStyle/>
          <a:p>
            <a:r>
              <a:rPr lang="en-GB" sz="2600" dirty="0" smtClean="0"/>
              <a:t>Environmental governance; ‘interventions aiming at changes in environment-related incentives, knowledge, institutions, decision-making and behaviours’ (</a:t>
            </a:r>
            <a:r>
              <a:rPr lang="en-GB" sz="2600" dirty="0" err="1"/>
              <a:t>L</a:t>
            </a:r>
            <a:r>
              <a:rPr lang="en-GB" sz="2600" dirty="0" err="1" smtClean="0"/>
              <a:t>emos</a:t>
            </a:r>
            <a:r>
              <a:rPr lang="en-GB" sz="2600" dirty="0" smtClean="0"/>
              <a:t> and </a:t>
            </a:r>
            <a:r>
              <a:rPr lang="en-GB" sz="2600" dirty="0" err="1" smtClean="0"/>
              <a:t>Agrawal</a:t>
            </a:r>
            <a:r>
              <a:rPr lang="en-GB" sz="2600" dirty="0" smtClean="0"/>
              <a:t>, 2006)</a:t>
            </a:r>
          </a:p>
          <a:p>
            <a:r>
              <a:rPr lang="en-GB" sz="2600" dirty="0" smtClean="0"/>
              <a:t>More simply…society’s collective response to environmental issues</a:t>
            </a:r>
          </a:p>
          <a:p>
            <a:r>
              <a:rPr lang="en-GB" sz="2600" dirty="0" smtClean="0"/>
              <a:t>These issues are increasingly described as ‘wicked-’ ‘meta-’ or ‘unstructured-’ problems, characterised by:</a:t>
            </a:r>
          </a:p>
          <a:p>
            <a:pPr lvl="1"/>
            <a:r>
              <a:rPr lang="en-GB" sz="2100" dirty="0" smtClean="0"/>
              <a:t>Complexity and significant uncertainty</a:t>
            </a:r>
          </a:p>
          <a:p>
            <a:pPr lvl="1"/>
            <a:r>
              <a:rPr lang="en-GB" sz="2100" dirty="0" smtClean="0"/>
              <a:t>Plurality of legitimate perspectives</a:t>
            </a:r>
          </a:p>
          <a:p>
            <a:pPr lvl="1"/>
            <a:r>
              <a:rPr lang="en-GB" sz="2100" dirty="0" smtClean="0"/>
              <a:t>High political stakes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116868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b="1" dirty="0" smtClean="0"/>
              <a:t>Social learning outcomes</a:t>
            </a:r>
            <a:endParaRPr lang="en-GB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As stakeholders felt ‘safer’ to share their knowledge learning resulted</a:t>
            </a:r>
            <a:r>
              <a:rPr lang="en-GB" sz="2400" dirty="0" smtClean="0"/>
              <a:t>;</a:t>
            </a:r>
          </a:p>
          <a:p>
            <a:pPr marL="274320" lvl="1" indent="0">
              <a:buNone/>
            </a:pPr>
            <a:r>
              <a:rPr lang="en-GB" dirty="0"/>
              <a:t>“</a:t>
            </a:r>
            <a:r>
              <a:rPr lang="en-GB" dirty="0"/>
              <a:t>we began to share understandings because there was a willingness…to listen</a:t>
            </a:r>
            <a:r>
              <a:rPr lang="en-GB" dirty="0"/>
              <a:t>.”</a:t>
            </a:r>
          </a:p>
          <a:p>
            <a:r>
              <a:rPr lang="en-GB" sz="2400" dirty="0" smtClean="0"/>
              <a:t>Biotransformation formed the basis of learning. Maori introduced a metaphysical notion biophysical change, though also learned about the science:</a:t>
            </a:r>
          </a:p>
          <a:p>
            <a:pPr marL="274320" lvl="1" indent="0">
              <a:buNone/>
            </a:pPr>
            <a:r>
              <a:rPr lang="en-GB" dirty="0"/>
              <a:t>“the science that they provided us told us that there was a change of state somewhere”</a:t>
            </a:r>
          </a:p>
          <a:p>
            <a:r>
              <a:rPr lang="en-GB" sz="2400" dirty="0" smtClean="0"/>
              <a:t>Meanwhile GDC reflexively admitted that;</a:t>
            </a:r>
          </a:p>
          <a:p>
            <a:pPr marL="274320" lvl="1" indent="0">
              <a:buNone/>
            </a:pPr>
            <a:r>
              <a:rPr lang="en-GB" dirty="0"/>
              <a:t>“the truth or the reality of things is not just scientific or measurable.”</a:t>
            </a:r>
            <a:endParaRPr lang="en-GB" dirty="0"/>
          </a:p>
          <a:p>
            <a:r>
              <a:rPr lang="en-GB" sz="2600" dirty="0" smtClean="0"/>
              <a:t>Questioned representative in favour of participatory democracy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180492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b="1" dirty="0" smtClean="0"/>
              <a:t>WARG self-appraisal</a:t>
            </a:r>
            <a:endParaRPr lang="en-GB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/>
          </a:bodyPr>
          <a:lstStyle/>
          <a:p>
            <a:r>
              <a:rPr lang="en-GB" sz="2600" dirty="0" smtClean="0"/>
              <a:t>Mobilisation of knowledge was well integrated with, and facilitated, decisions:</a:t>
            </a:r>
          </a:p>
          <a:p>
            <a:pPr marL="274320" lvl="1" indent="0">
              <a:buNone/>
            </a:pPr>
            <a:r>
              <a:rPr lang="en-GB" dirty="0"/>
              <a:t>“Clearly our decisions were based on those shared </a:t>
            </a:r>
            <a:r>
              <a:rPr lang="en-GB" dirty="0" err="1"/>
              <a:t>knowledges</a:t>
            </a:r>
            <a:r>
              <a:rPr lang="en-GB" dirty="0"/>
              <a:t>.”</a:t>
            </a:r>
          </a:p>
          <a:p>
            <a:pPr marL="274320" lvl="1" indent="0">
              <a:buNone/>
            </a:pPr>
            <a:r>
              <a:rPr lang="en-GB" dirty="0" smtClean="0"/>
              <a:t>“…if </a:t>
            </a:r>
            <a:r>
              <a:rPr lang="en-GB" dirty="0"/>
              <a:t>it hadn’t been for the knowledge sharing you wouldn’t have got the decision</a:t>
            </a:r>
            <a:r>
              <a:rPr lang="en-GB" dirty="0"/>
              <a:t>.”</a:t>
            </a:r>
          </a:p>
          <a:p>
            <a:r>
              <a:rPr lang="en-GB" sz="2600" dirty="0" smtClean="0"/>
              <a:t>Similarly it had socio-political outcomes</a:t>
            </a:r>
          </a:p>
          <a:p>
            <a:pPr marL="274320" lvl="1" indent="0">
              <a:buNone/>
            </a:pPr>
            <a:r>
              <a:rPr lang="en-GB" dirty="0"/>
              <a:t>“People have listened and seen the benefit of listening.  So you’ve seen the council change over time because they’ve seen this as a way of avoiding conflict in the environment court…people have bought in to that process and liked it; it has created a social capital that wasn’t here before</a:t>
            </a:r>
            <a:r>
              <a:rPr lang="en-GB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576157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taxdollars.ocregister.com/files/2009/05/outfall-pipe-300x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0" y="379989"/>
            <a:ext cx="8526352" cy="576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620688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Thank </a:t>
            </a:r>
            <a:r>
              <a:rPr lang="en-GB" sz="2800" b="1" dirty="0" smtClean="0"/>
              <a:t>you</a:t>
            </a:r>
            <a:br>
              <a:rPr lang="en-GB" sz="2800" b="1" dirty="0" smtClean="0"/>
            </a:br>
            <a:endParaRPr lang="en-GB" sz="2800" b="1" dirty="0"/>
          </a:p>
          <a:p>
            <a:r>
              <a:rPr lang="en-GB" sz="2800" b="1" dirty="0"/>
              <a:t>Questions/Comments</a:t>
            </a:r>
            <a:r>
              <a:rPr lang="en-GB" sz="2800" b="1" dirty="0" smtClean="0"/>
              <a:t>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17877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1.equallifemagazine.net/2011/04/technocracy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3292"/>
            <a:ext cx="7560840" cy="601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48680"/>
            <a:ext cx="252028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These issues challenge the legitimacy of technocratic and scientifically-rational decision-making processes alone. </a:t>
            </a:r>
          </a:p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4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Democratising society’s collective </a:t>
            </a:r>
            <a:br>
              <a:rPr lang="en-GB" sz="2600" b="1" dirty="0" smtClean="0"/>
            </a:br>
            <a:r>
              <a:rPr lang="en-GB" sz="2600" b="1" dirty="0" smtClean="0"/>
              <a:t>decision-making</a:t>
            </a:r>
            <a:endParaRPr lang="en-GB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600" dirty="0"/>
          </a:p>
          <a:p>
            <a:r>
              <a:rPr lang="en-GB" sz="2600" dirty="0" smtClean="0"/>
              <a:t>‘Participatory democracy’</a:t>
            </a:r>
          </a:p>
          <a:p>
            <a:r>
              <a:rPr lang="en-GB" sz="2600" dirty="0" smtClean="0"/>
              <a:t>Governance theory</a:t>
            </a:r>
          </a:p>
          <a:p>
            <a:r>
              <a:rPr lang="en-GB" sz="2600" dirty="0" smtClean="0"/>
              <a:t>Participatory planning</a:t>
            </a:r>
          </a:p>
          <a:p>
            <a:r>
              <a:rPr lang="en-GB" sz="2600" dirty="0" smtClean="0"/>
              <a:t>Co-management and adaptive co-management</a:t>
            </a:r>
          </a:p>
          <a:p>
            <a:r>
              <a:rPr lang="en-GB" sz="2600" dirty="0" smtClean="0"/>
              <a:t>Collaborative learning</a:t>
            </a:r>
          </a:p>
          <a:p>
            <a:r>
              <a:rPr lang="en-GB" sz="2600" dirty="0" smtClean="0"/>
              <a:t>Social network theory</a:t>
            </a:r>
          </a:p>
          <a:p>
            <a:r>
              <a:rPr lang="en-GB" sz="2600" dirty="0" smtClean="0"/>
              <a:t>Ecological economics</a:t>
            </a:r>
          </a:p>
          <a:p>
            <a:r>
              <a:rPr lang="en-GB" sz="2600" dirty="0" smtClean="0"/>
              <a:t>Mode 2, </a:t>
            </a:r>
            <a:r>
              <a:rPr lang="en-GB" sz="2600" dirty="0" err="1" smtClean="0"/>
              <a:t>transdisciplinarity</a:t>
            </a:r>
            <a:r>
              <a:rPr lang="en-GB" sz="2600" dirty="0" smtClean="0"/>
              <a:t>, </a:t>
            </a:r>
            <a:r>
              <a:rPr lang="en-GB" sz="2600" dirty="0"/>
              <a:t>p</a:t>
            </a:r>
            <a:r>
              <a:rPr lang="en-GB" sz="2600" dirty="0" smtClean="0"/>
              <a:t>ost-normal science…</a:t>
            </a:r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5518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b="1" dirty="0" smtClean="0"/>
              <a:t>Four common imperatives</a:t>
            </a:r>
            <a:endParaRPr lang="en-GB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GB" sz="2600" i="1" dirty="0"/>
          </a:p>
          <a:p>
            <a:pPr lvl="0" algn="ctr"/>
            <a:r>
              <a:rPr lang="en-GB" sz="2600" dirty="0" smtClean="0"/>
              <a:t>Normative</a:t>
            </a:r>
            <a:endParaRPr lang="en-GB" sz="2600" dirty="0"/>
          </a:p>
          <a:p>
            <a:pPr lvl="0" algn="ctr"/>
            <a:r>
              <a:rPr lang="en-GB" sz="2600" dirty="0"/>
              <a:t>S</a:t>
            </a:r>
            <a:r>
              <a:rPr lang="en-GB" sz="2600" dirty="0" smtClean="0"/>
              <a:t>ubstantive</a:t>
            </a:r>
            <a:endParaRPr lang="en-GB" sz="2600" dirty="0"/>
          </a:p>
          <a:p>
            <a:pPr lvl="0" algn="ctr"/>
            <a:r>
              <a:rPr lang="en-GB" sz="2600" dirty="0"/>
              <a:t>I</a:t>
            </a:r>
            <a:r>
              <a:rPr lang="en-GB" sz="2600" dirty="0" smtClean="0"/>
              <a:t>nstrumental</a:t>
            </a:r>
            <a:endParaRPr lang="en-GB" sz="2600" dirty="0"/>
          </a:p>
          <a:p>
            <a:pPr lvl="0" algn="ctr"/>
            <a:r>
              <a:rPr lang="en-GB" sz="2600" dirty="0"/>
              <a:t>S</a:t>
            </a:r>
            <a:r>
              <a:rPr lang="en-GB" sz="2600" dirty="0" smtClean="0"/>
              <a:t>ocial learning</a:t>
            </a:r>
            <a:endParaRPr lang="en-GB" sz="2600" dirty="0"/>
          </a:p>
          <a:p>
            <a:endParaRPr lang="en-GB" sz="2600" dirty="0" smtClean="0"/>
          </a:p>
          <a:p>
            <a:pPr algn="just"/>
            <a:r>
              <a:rPr lang="en-GB" sz="2600" dirty="0" smtClean="0"/>
              <a:t>These imperatives can be discussed as ethical arguments for democratising decision-making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6733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rodjpc.com/images/SmallCrazyScienti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08720"/>
            <a:ext cx="5040926" cy="471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412776"/>
            <a:ext cx="3384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 focus on the ‘</a:t>
            </a:r>
            <a:r>
              <a:rPr lang="en-GB" sz="2800" b="1" u="sng" dirty="0" smtClean="0"/>
              <a:t>post-normal science</a:t>
            </a:r>
            <a:r>
              <a:rPr lang="en-GB" sz="2800" b="1" dirty="0" smtClean="0"/>
              <a:t>’ perspective on mobilising knowledge in support of collective decision-making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1274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b="1" dirty="0" smtClean="0"/>
              <a:t>Post-normal science</a:t>
            </a:r>
            <a:endParaRPr lang="en-GB" sz="2600" b="1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539552" y="1556792"/>
            <a:ext cx="3816424" cy="4051301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arenR"/>
            </a:pPr>
            <a:r>
              <a:rPr lang="en-GB" sz="2300" dirty="0" smtClean="0"/>
              <a:t>Focussed on the science-policy interface</a:t>
            </a:r>
          </a:p>
          <a:p>
            <a:pPr>
              <a:buFont typeface="+mj-lt"/>
              <a:buAutoNum type="arabicParenR"/>
            </a:pPr>
            <a:r>
              <a:rPr lang="en-GB" sz="2300" dirty="0" smtClean="0"/>
              <a:t>Complex social-ecological systems perspective</a:t>
            </a:r>
          </a:p>
          <a:p>
            <a:pPr>
              <a:buFont typeface="+mj-lt"/>
              <a:buAutoNum type="arabicParenR"/>
            </a:pPr>
            <a:r>
              <a:rPr lang="en-GB" sz="2300" dirty="0" smtClean="0"/>
              <a:t>Epistemological uncertainty recognised as inevitable and irreducible</a:t>
            </a:r>
          </a:p>
          <a:p>
            <a:pPr>
              <a:buFont typeface="+mj-lt"/>
              <a:buAutoNum type="arabicParenR"/>
            </a:pPr>
            <a:r>
              <a:rPr lang="en-GB" sz="2300" dirty="0" smtClean="0"/>
              <a:t>Dialogic setting</a:t>
            </a:r>
          </a:p>
          <a:p>
            <a:pPr>
              <a:buFont typeface="+mj-lt"/>
              <a:buAutoNum type="arabicParenR"/>
            </a:pPr>
            <a:r>
              <a:rPr lang="en-GB" sz="2300" dirty="0" smtClean="0"/>
              <a:t>Participatory setting</a:t>
            </a:r>
          </a:p>
          <a:p>
            <a:pPr>
              <a:buFont typeface="+mj-lt"/>
              <a:buAutoNum type="arabicParenR"/>
            </a:pPr>
            <a:r>
              <a:rPr lang="en-GB" sz="2300" dirty="0" smtClean="0"/>
              <a:t>Reciprocity and co-existence</a:t>
            </a:r>
          </a:p>
        </p:txBody>
      </p:sp>
      <p:sp>
        <p:nvSpPr>
          <p:cNvPr id="15" name="Content Placeholder 10"/>
          <p:cNvSpPr txBox="1">
            <a:spLocks/>
          </p:cNvSpPr>
          <p:nvPr/>
        </p:nvSpPr>
        <p:spPr>
          <a:xfrm>
            <a:off x="4664768" y="1556792"/>
            <a:ext cx="3941167" cy="327543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arenR" startAt="7"/>
            </a:pPr>
            <a:r>
              <a:rPr lang="en-GB" sz="2300" dirty="0" smtClean="0"/>
              <a:t>Focus on quality rather than truth</a:t>
            </a:r>
          </a:p>
          <a:p>
            <a:pPr>
              <a:buFont typeface="+mj-lt"/>
              <a:buAutoNum type="arabicParenR" startAt="7"/>
            </a:pPr>
            <a:r>
              <a:rPr lang="en-GB" sz="2300" dirty="0" smtClean="0"/>
              <a:t>Extended peer review</a:t>
            </a:r>
          </a:p>
          <a:p>
            <a:pPr>
              <a:buFont typeface="+mj-lt"/>
              <a:buAutoNum type="arabicParenR" startAt="7"/>
            </a:pPr>
            <a:r>
              <a:rPr lang="en-GB" sz="2300" dirty="0" smtClean="0"/>
              <a:t>Reflexive</a:t>
            </a:r>
          </a:p>
          <a:p>
            <a:pPr>
              <a:buFont typeface="+mj-lt"/>
              <a:buAutoNum type="arabicParenR" startAt="7"/>
            </a:pPr>
            <a:r>
              <a:rPr lang="en-GB" sz="2300" dirty="0" smtClean="0"/>
              <a:t> Social learning</a:t>
            </a:r>
          </a:p>
          <a:p>
            <a:pPr>
              <a:buFont typeface="+mj-lt"/>
              <a:buAutoNum type="arabicParenR" startAt="7"/>
            </a:pPr>
            <a:r>
              <a:rPr lang="en-GB" sz="2300" dirty="0" smtClean="0"/>
              <a:t> Adaptive cyclic process</a:t>
            </a:r>
          </a:p>
          <a:p>
            <a:pPr>
              <a:buFont typeface="+mj-lt"/>
              <a:buAutoNum type="arabicParenR" startAt="7"/>
            </a:pPr>
            <a:r>
              <a:rPr lang="en-GB" sz="2300" dirty="0" smtClean="0"/>
              <a:t> Long-term perspective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2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b="1" dirty="0" smtClean="0"/>
              <a:t>Ethical arguments for post-normal science</a:t>
            </a:r>
            <a:endParaRPr lang="en-GB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Substantive: we ought to make decisions based on the best quality knowledge possible.</a:t>
            </a:r>
          </a:p>
          <a:p>
            <a:pPr marL="274320" lvl="1" indent="0">
              <a:buNone/>
            </a:pPr>
            <a:r>
              <a:rPr lang="en-GB" dirty="0" smtClean="0"/>
              <a:t>“</a:t>
            </a:r>
            <a:r>
              <a:rPr lang="en-GB" dirty="0"/>
              <a:t>Quality…becomes the organising principle of post-normal science because the old ideal of scientific truth is no longer attainable or relevant for policy</a:t>
            </a:r>
            <a:r>
              <a:rPr lang="en-GB" dirty="0" smtClean="0"/>
              <a:t>” (</a:t>
            </a:r>
            <a:r>
              <a:rPr lang="en-GB" dirty="0" err="1" smtClean="0"/>
              <a:t>Funtowicz</a:t>
            </a:r>
            <a:r>
              <a:rPr lang="en-GB" dirty="0" smtClean="0"/>
              <a:t> and </a:t>
            </a:r>
            <a:r>
              <a:rPr lang="en-GB" dirty="0" err="1" smtClean="0"/>
              <a:t>Ravetz</a:t>
            </a:r>
            <a:r>
              <a:rPr lang="en-GB" dirty="0" smtClean="0"/>
              <a:t>, 1994)</a:t>
            </a:r>
          </a:p>
          <a:p>
            <a:r>
              <a:rPr lang="en-GB" dirty="0" smtClean="0"/>
              <a:t>Normative: empowering previously marginalised stakeholders and their knowledge systems as ‘co-investigators’ in an ‘extended peer community’</a:t>
            </a:r>
          </a:p>
          <a:p>
            <a:pPr marL="274320" lvl="1" indent="0">
              <a:buNone/>
            </a:pPr>
            <a:r>
              <a:rPr lang="en-GB" dirty="0" smtClean="0"/>
              <a:t>‘Truth</a:t>
            </a:r>
            <a:r>
              <a:rPr lang="en-GB" dirty="0"/>
              <a:t>’ informs decision-making behind a closed </a:t>
            </a:r>
            <a:r>
              <a:rPr lang="en-GB" dirty="0" smtClean="0"/>
              <a:t>door…</a:t>
            </a:r>
            <a:r>
              <a:rPr lang="en-GB" dirty="0"/>
              <a:t>by bringing the uncertainty and quality to the fore, this leaves the door open to new scientific norms of evidence and </a:t>
            </a:r>
            <a:r>
              <a:rPr lang="en-GB" dirty="0" smtClean="0"/>
              <a:t>discourse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08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b="1" dirty="0" smtClean="0"/>
              <a:t>Ethical arguments for post-normal science</a:t>
            </a:r>
            <a:endParaRPr lang="en-GB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Instrumental: a ‘social contract’ for science, which is salient, credible and legitimate for decision-making, with an emphasis on procedural rationality</a:t>
            </a:r>
          </a:p>
          <a:p>
            <a:pPr marL="274320" lvl="1" indent="0">
              <a:buNone/>
            </a:pPr>
            <a:r>
              <a:rPr lang="en-GB" dirty="0" smtClean="0"/>
              <a:t>Knowledge </a:t>
            </a:r>
            <a:r>
              <a:rPr lang="en-GB" dirty="0"/>
              <a:t>is appraised subject to multiple lists of indicators, drawing on rational criticism, practical criticism, and ethical criticism (Clark and </a:t>
            </a:r>
            <a:r>
              <a:rPr lang="en-GB" dirty="0" err="1"/>
              <a:t>Majone</a:t>
            </a:r>
            <a:r>
              <a:rPr lang="en-GB" dirty="0"/>
              <a:t>, 1985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 smtClean="0"/>
              <a:t>Social learning: learning can be discussed as a ‘good;’</a:t>
            </a:r>
          </a:p>
          <a:p>
            <a:pPr marL="274320" lvl="1" indent="0">
              <a:buNone/>
            </a:pPr>
            <a:r>
              <a:rPr lang="en-GB" dirty="0"/>
              <a:t>Stakeholders each contribute their unique perspective on our shared ‘social reality’ (O’Connor, 1999), while learning competence at the interface between politics, science and decision-making </a:t>
            </a:r>
            <a:r>
              <a:rPr lang="en-GB" dirty="0" smtClean="0"/>
              <a:t>(Van de </a:t>
            </a:r>
            <a:r>
              <a:rPr lang="en-GB" dirty="0" err="1" smtClean="0"/>
              <a:t>Kerkof</a:t>
            </a:r>
            <a:r>
              <a:rPr lang="en-GB" dirty="0" smtClean="0"/>
              <a:t>, 2006)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44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275</TotalTime>
  <Words>1411</Words>
  <Application>Microsoft Office PowerPoint</Application>
  <PresentationFormat>On-screen Show (4:3)</PresentationFormat>
  <Paragraphs>126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Civic</vt:lpstr>
      <vt:lpstr>Slide</vt:lpstr>
      <vt:lpstr>The ethical imperatives for post-normal science;  lessons from a wastewater outfall</vt:lpstr>
      <vt:lpstr>Environmental governance in response to  ‘wicked problems’</vt:lpstr>
      <vt:lpstr>PowerPoint Presentation</vt:lpstr>
      <vt:lpstr>Democratising society’s collective  decision-making</vt:lpstr>
      <vt:lpstr>Four common imperatives</vt:lpstr>
      <vt:lpstr>PowerPoint Presentation</vt:lpstr>
      <vt:lpstr>Post-normal science</vt:lpstr>
      <vt:lpstr>Ethical arguments for post-normal science</vt:lpstr>
      <vt:lpstr>Ethical arguments for post-normal science</vt:lpstr>
      <vt:lpstr>PowerPoint Presentation</vt:lpstr>
      <vt:lpstr>Gisborne and Poverty Bay</vt:lpstr>
      <vt:lpstr>Gisborne</vt:lpstr>
      <vt:lpstr>The Gisborne wastewater outfall</vt:lpstr>
      <vt:lpstr>The WARG</vt:lpstr>
      <vt:lpstr>Biological Trickling Filter</vt:lpstr>
      <vt:lpstr>Substantive outcomes</vt:lpstr>
      <vt:lpstr>Normative outcomes</vt:lpstr>
      <vt:lpstr>Instrumental outcomes</vt:lpstr>
      <vt:lpstr>Social learning outcomes</vt:lpstr>
      <vt:lpstr>Social learning outcomes</vt:lpstr>
      <vt:lpstr>WARG self-appraisal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ethical imperatives for post-normal science;  lessons from a wastewater outfall</dc:title>
  <dc:creator>Scott Bremer</dc:creator>
  <cp:lastModifiedBy>Scott Bremer</cp:lastModifiedBy>
  <cp:revision>36</cp:revision>
  <dcterms:created xsi:type="dcterms:W3CDTF">2011-10-10T05:38:54Z</dcterms:created>
  <dcterms:modified xsi:type="dcterms:W3CDTF">2011-10-12T20:24:39Z</dcterms:modified>
</cp:coreProperties>
</file>