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Override12.xml" ContentType="application/vnd.openxmlformats-officedocument.themeOverride+xml"/>
  <Override PartName="/ppt/theme/themeOverride30.xml" ContentType="application/vnd.openxmlformats-officedocument.themeOverr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heme/themeOverride39.xml" ContentType="application/vnd.openxmlformats-officedocument.themeOverride+xml"/>
  <Override PartName="/ppt/theme/themeOverride57.xml" ContentType="application/vnd.openxmlformats-officedocument.themeOverride+xml"/>
  <Override PartName="/ppt/theme/themeOverride17.xml" ContentType="application/vnd.openxmlformats-officedocument.themeOverride+xml"/>
  <Override PartName="/ppt/theme/themeOverride28.xml" ContentType="application/vnd.openxmlformats-officedocument.themeOverride+xml"/>
  <Override PartName="/ppt/theme/themeOverride46.xml" ContentType="application/vnd.openxmlformats-officedocument.themeOverride+xml"/>
  <Override PartName="/ppt/theme/themeOverride24.xml" ContentType="application/vnd.openxmlformats-officedocument.themeOverride+xml"/>
  <Override PartName="/ppt/theme/themeOverride35.xml" ContentType="application/vnd.openxmlformats-officedocument.themeOverride+xml"/>
  <Override PartName="/ppt/theme/themeOverride53.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theme/themeOverride42.xml" ContentType="application/vnd.openxmlformats-officedocument.themeOverride+xml"/>
  <Override PartName="/ppt/theme/themeOverride60.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Override20.xml" ContentType="application/vnd.openxmlformats-officedocument.themeOverride+xml"/>
  <Override PartName="/ppt/theme/themeOverride31.xml" ContentType="application/vnd.openxmlformats-officedocument.themeOverr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heme/themeOverride29.xml" ContentType="application/vnd.openxmlformats-officedocument.themeOverride+xml"/>
  <Override PartName="/ppt/theme/themeOverride38.xml" ContentType="application/vnd.openxmlformats-officedocument.themeOverride+xml"/>
  <Override PartName="/ppt/theme/themeOverride47.xml" ContentType="application/vnd.openxmlformats-officedocument.themeOverride+xml"/>
  <Override PartName="/ppt/theme/themeOverride49.xml" ContentType="application/vnd.openxmlformats-officedocument.themeOverride+xml"/>
  <Override PartName="/ppt/theme/themeOverride58.xml" ContentType="application/vnd.openxmlformats-officedocument.themeOverride+xml"/>
  <Override PartName="/ppt/slideLayouts/slideLayout10.xml" ContentType="application/vnd.openxmlformats-officedocument.presentationml.slideLayout+xml"/>
  <Override PartName="/ppt/theme/themeOverride18.xml" ContentType="application/vnd.openxmlformats-officedocument.themeOverride+xml"/>
  <Override PartName="/ppt/theme/themeOverride27.xml" ContentType="application/vnd.openxmlformats-officedocument.themeOverride+xml"/>
  <Override PartName="/ppt/theme/themeOverride36.xml" ContentType="application/vnd.openxmlformats-officedocument.themeOverride+xml"/>
  <Override PartName="/ppt/theme/themeOverride45.xml" ContentType="application/vnd.openxmlformats-officedocument.themeOverride+xml"/>
  <Override PartName="/ppt/theme/themeOverride56.xml" ContentType="application/vnd.openxmlformats-officedocument.themeOverride+xml"/>
  <Override PartName="/ppt/theme/themeOverride16.xml" ContentType="application/vnd.openxmlformats-officedocument.themeOverride+xml"/>
  <Override PartName="/ppt/theme/themeOverride25.xml" ContentType="application/vnd.openxmlformats-officedocument.themeOverride+xml"/>
  <Override PartName="/ppt/theme/themeOverride34.xml" ContentType="application/vnd.openxmlformats-officedocument.themeOverride+xml"/>
  <Override PartName="/ppt/theme/themeOverride43.xml" ContentType="application/vnd.openxmlformats-officedocument.themeOverride+xml"/>
  <Override PartName="/ppt/theme/themeOverride54.xml" ContentType="application/vnd.openxmlformats-officedocument.themeOverr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ppt/theme/themeOverride32.xml" ContentType="application/vnd.openxmlformats-officedocument.themeOverride+xml"/>
  <Override PartName="/ppt/theme/themeOverride41.xml" ContentType="application/vnd.openxmlformats-officedocument.themeOverride+xml"/>
  <Override PartName="/ppt/theme/themeOverride52.xml" ContentType="application/vnd.openxmlformats-officedocument.themeOverride+xml"/>
  <Override PartName="/ppt/theme/themeOverride61.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theme/themeOverride50.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heme/themeOverride59.xml" ContentType="application/vnd.openxmlformats-officedocument.themeOverr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Override19.xml" ContentType="application/vnd.openxmlformats-officedocument.themeOverride+xml"/>
  <Override PartName="/ppt/theme/themeOverride48.xml" ContentType="application/vnd.openxmlformats-officedocument.themeOverride+xml"/>
  <Override PartName="/ppt/theme/themeOverride37.xml" ContentType="application/vnd.openxmlformats-officedocument.themeOverride+xml"/>
  <Override PartName="/ppt/theme/themeOverride55.xml" ContentType="application/vnd.openxmlformats-officedocument.themeOverride+xml"/>
  <Override PartName="/ppt/theme/themeOverride15.xml" ContentType="application/vnd.openxmlformats-officedocument.themeOverride+xml"/>
  <Override PartName="/ppt/theme/themeOverride26.xml" ContentType="application/vnd.openxmlformats-officedocument.themeOverride+xml"/>
  <Override PartName="/ppt/theme/themeOverride44.xml" ContentType="application/vnd.openxmlformats-officedocument.themeOverride+xml"/>
  <Override PartName="/ppt/theme/themeOverride62.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theme/themeOverride22.xml" ContentType="application/vnd.openxmlformats-officedocument.themeOverride+xml"/>
  <Override PartName="/ppt/theme/themeOverride33.xml" ContentType="application/vnd.openxmlformats-officedocument.themeOverride+xml"/>
  <Override PartName="/ppt/theme/themeOverride51.xml" ContentType="application/vnd.openxmlformats-officedocument.themeOverr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Override8.xml" ContentType="application/vnd.openxmlformats-officedocument.themeOverride+xml"/>
  <Override PartName="/ppt/theme/themeOverride11.xml" ContentType="application/vnd.openxmlformats-officedocument.themeOverride+xml"/>
  <Override PartName="/ppt/notesSlides/notesSlide1.xml" ContentType="application/vnd.openxmlformats-officedocument.presentationml.notesSlide+xml"/>
  <Override PartName="/ppt/theme/themeOverride4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80" r:id="rId2"/>
    <p:sldId id="325" r:id="rId3"/>
    <p:sldId id="320" r:id="rId4"/>
    <p:sldId id="321" r:id="rId5"/>
    <p:sldId id="322" r:id="rId6"/>
    <p:sldId id="294" r:id="rId7"/>
    <p:sldId id="295" r:id="rId8"/>
    <p:sldId id="296" r:id="rId9"/>
    <p:sldId id="298" r:id="rId10"/>
    <p:sldId id="297" r:id="rId11"/>
    <p:sldId id="299" r:id="rId12"/>
    <p:sldId id="300" r:id="rId13"/>
    <p:sldId id="326" r:id="rId14"/>
    <p:sldId id="301" r:id="rId15"/>
    <p:sldId id="302" r:id="rId16"/>
    <p:sldId id="303" r:id="rId17"/>
    <p:sldId id="304" r:id="rId18"/>
    <p:sldId id="305" r:id="rId19"/>
    <p:sldId id="306" r:id="rId20"/>
    <p:sldId id="307" r:id="rId21"/>
    <p:sldId id="308" r:id="rId22"/>
    <p:sldId id="309" r:id="rId23"/>
    <p:sldId id="310" r:id="rId24"/>
    <p:sldId id="311" r:id="rId25"/>
    <p:sldId id="323" r:id="rId26"/>
    <p:sldId id="312" r:id="rId27"/>
    <p:sldId id="313" r:id="rId28"/>
    <p:sldId id="314" r:id="rId29"/>
    <p:sldId id="315" r:id="rId30"/>
    <p:sldId id="318" r:id="rId31"/>
    <p:sldId id="316" r:id="rId32"/>
    <p:sldId id="317" r:id="rId33"/>
    <p:sldId id="324" r:id="rId34"/>
    <p:sldId id="278" r:id="rId35"/>
    <p:sldId id="256" r:id="rId36"/>
    <p:sldId id="257" r:id="rId37"/>
    <p:sldId id="263" r:id="rId38"/>
    <p:sldId id="262" r:id="rId39"/>
    <p:sldId id="261" r:id="rId40"/>
    <p:sldId id="260" r:id="rId41"/>
    <p:sldId id="259" r:id="rId42"/>
    <p:sldId id="258" r:id="rId43"/>
    <p:sldId id="264" r:id="rId44"/>
    <p:sldId id="265" r:id="rId45"/>
    <p:sldId id="268" r:id="rId46"/>
    <p:sldId id="267" r:id="rId47"/>
    <p:sldId id="266" r:id="rId48"/>
    <p:sldId id="269" r:id="rId49"/>
    <p:sldId id="270" r:id="rId50"/>
    <p:sldId id="271" r:id="rId51"/>
    <p:sldId id="272" r:id="rId52"/>
    <p:sldId id="273" r:id="rId53"/>
    <p:sldId id="275" r:id="rId54"/>
    <p:sldId id="274" r:id="rId55"/>
    <p:sldId id="319" r:id="rId56"/>
    <p:sldId id="281" r:id="rId57"/>
    <p:sldId id="282" r:id="rId58"/>
    <p:sldId id="283" r:id="rId59"/>
    <p:sldId id="284" r:id="rId60"/>
    <p:sldId id="285" r:id="rId61"/>
    <p:sldId id="286" r:id="rId62"/>
    <p:sldId id="287" r:id="rId63"/>
    <p:sldId id="288" r:id="rId64"/>
    <p:sldId id="289" r:id="rId65"/>
    <p:sldId id="290" r:id="rId66"/>
    <p:sldId id="291" r:id="rId67"/>
    <p:sldId id="292" r:id="rId68"/>
    <p:sldId id="293" r:id="rId69"/>
    <p:sldId id="276"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4750" autoAdjust="0"/>
  </p:normalViewPr>
  <p:slideViewPr>
    <p:cSldViewPr>
      <p:cViewPr>
        <p:scale>
          <a:sx n="87" d="100"/>
          <a:sy n="87" d="100"/>
        </p:scale>
        <p:origin x="-654" y="3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DMIN\Desktop\PPT\Vegetable%20and%20Brijal%20data%20India.xlsx" TargetMode="External"/><Relationship Id="rId1" Type="http://schemas.openxmlformats.org/officeDocument/2006/relationships/themeOverride" Target="../theme/themeOverride2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bar"/>
        <c:grouping val="clustered"/>
        <c:varyColors val="1"/>
        <c:ser>
          <c:idx val="0"/>
          <c:order val="0"/>
          <c:tx>
            <c:strRef>
              <c:f>work!$F$254</c:f>
              <c:strCache>
                <c:ptCount val="1"/>
                <c:pt idx="0">
                  <c:v>% to total arguments</c:v>
                </c:pt>
              </c:strCache>
            </c:strRef>
          </c:tx>
          <c:dLbls>
            <c:txPr>
              <a:bodyPr/>
              <a:lstStyle/>
              <a:p>
                <a:pPr>
                  <a:defRPr lang="en-IN"/>
                </a:pPr>
                <a:endParaRPr lang="en-US"/>
              </a:p>
            </c:txPr>
            <c:showVal val="1"/>
          </c:dLbls>
          <c:cat>
            <c:strRef>
              <c:f>work!$B$255:$B$260</c:f>
              <c:strCache>
                <c:ptCount val="6"/>
                <c:pt idx="0">
                  <c:v>Biodiversity and Environment</c:v>
                </c:pt>
                <c:pt idx="1">
                  <c:v>Pest Management</c:v>
                </c:pt>
                <c:pt idx="2">
                  <c:v>Economy and Livelihoods</c:v>
                </c:pt>
                <c:pt idx="3">
                  <c:v>Consumer Concerns</c:v>
                </c:pt>
                <c:pt idx="4">
                  <c:v>Human Health and Bio-safety</c:v>
                </c:pt>
                <c:pt idx="5">
                  <c:v>Approval Process</c:v>
                </c:pt>
              </c:strCache>
            </c:strRef>
          </c:cat>
          <c:val>
            <c:numRef>
              <c:f>work!$F$255:$F$260</c:f>
              <c:numCache>
                <c:formatCode>0%</c:formatCode>
                <c:ptCount val="6"/>
                <c:pt idx="0">
                  <c:v>0.11000000000000019</c:v>
                </c:pt>
                <c:pt idx="1">
                  <c:v>0.11000000000000019</c:v>
                </c:pt>
                <c:pt idx="2">
                  <c:v>0.19000000000000059</c:v>
                </c:pt>
                <c:pt idx="3">
                  <c:v>7.0000000000000034E-2</c:v>
                </c:pt>
                <c:pt idx="4">
                  <c:v>0.35000000000000031</c:v>
                </c:pt>
                <c:pt idx="5">
                  <c:v>0.17</c:v>
                </c:pt>
              </c:numCache>
            </c:numRef>
          </c:val>
        </c:ser>
        <c:axId val="76322304"/>
        <c:axId val="82490496"/>
      </c:barChart>
      <c:catAx>
        <c:axId val="76322304"/>
        <c:scaling>
          <c:orientation val="minMax"/>
        </c:scaling>
        <c:axPos val="l"/>
        <c:tickLblPos val="nextTo"/>
        <c:txPr>
          <a:bodyPr/>
          <a:lstStyle/>
          <a:p>
            <a:pPr>
              <a:defRPr lang="en-IN" sz="1600"/>
            </a:pPr>
            <a:endParaRPr lang="en-US"/>
          </a:p>
        </c:txPr>
        <c:crossAx val="82490496"/>
        <c:crosses val="autoZero"/>
        <c:auto val="1"/>
        <c:lblAlgn val="ctr"/>
        <c:lblOffset val="100"/>
      </c:catAx>
      <c:valAx>
        <c:axId val="82490496"/>
        <c:scaling>
          <c:orientation val="minMax"/>
        </c:scaling>
        <c:axPos val="b"/>
        <c:numFmt formatCode="0%" sourceLinked="1"/>
        <c:tickLblPos val="nextTo"/>
        <c:txPr>
          <a:bodyPr/>
          <a:lstStyle/>
          <a:p>
            <a:pPr>
              <a:defRPr lang="en-IN"/>
            </a:pPr>
            <a:endParaRPr lang="en-US"/>
          </a:p>
        </c:txPr>
        <c:crossAx val="76322304"/>
        <c:crosses val="autoZero"/>
        <c:crossBetween val="between"/>
      </c:valAx>
    </c:plotArea>
    <c:plotVisOnly val="1"/>
    <c:dispBlanksAs val="gap"/>
  </c:chart>
  <c:txPr>
    <a:bodyPr/>
    <a:lstStyle/>
    <a:p>
      <a:pPr>
        <a:defRPr sz="1200"/>
      </a:pPr>
      <a:endParaRPr lang="en-US"/>
    </a:p>
  </c:tx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A0765F-B480-46C7-8576-95F92B8AD8CA}" type="datetimeFigureOut">
              <a:rPr lang="en-US" smtClean="0"/>
              <a:pPr/>
              <a:t>9/19/2012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897819-6BFE-407E-816A-173BA22F90A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smtClean="0"/>
          </a:p>
        </p:txBody>
      </p:sp>
      <p:sp>
        <p:nvSpPr>
          <p:cNvPr id="4" name="Slide Number Placeholder 3"/>
          <p:cNvSpPr>
            <a:spLocks noGrp="1"/>
          </p:cNvSpPr>
          <p:nvPr>
            <p:ph type="sldNum" sz="quarter" idx="5"/>
          </p:nvPr>
        </p:nvSpPr>
        <p:spPr/>
        <p:txBody>
          <a:bodyPr/>
          <a:lstStyle/>
          <a:p>
            <a:pPr>
              <a:defRPr/>
            </a:pPr>
            <a:fld id="{695F6A03-8EC5-42CE-B00D-E8EE924B582A}" type="slidenum">
              <a:rPr lang="en-US" smtClean="0"/>
              <a:pPr>
                <a:defRPr/>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9B586B8-B2AB-4777-8023-FB7881F9B505}" type="slidenum">
              <a:rPr lang="en-US" smtClean="0"/>
              <a:pPr>
                <a:defRPr/>
              </a:pPr>
              <a:t>55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smtClean="0"/>
          </a:p>
        </p:txBody>
      </p:sp>
      <p:sp>
        <p:nvSpPr>
          <p:cNvPr id="4" name="Slide Number Placeholder 3"/>
          <p:cNvSpPr>
            <a:spLocks noGrp="1"/>
          </p:cNvSpPr>
          <p:nvPr>
            <p:ph type="sldNum" sz="quarter" idx="5"/>
          </p:nvPr>
        </p:nvSpPr>
        <p:spPr/>
        <p:txBody>
          <a:bodyPr/>
          <a:lstStyle/>
          <a:p>
            <a:pPr>
              <a:defRPr/>
            </a:pPr>
            <a:fld id="{1D713DFB-54A9-4890-9116-398EC9C3AD83}" type="slidenum">
              <a:rPr lang="en-US" smtClean="0"/>
              <a:pPr>
                <a:defRPr/>
              </a:pPr>
              <a:t>67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9/19/2012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9/19/2012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9/19/2012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9/19/2012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9/19/2012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9/19/2012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9/19/2012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9/19/2012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9/19/2012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9/19/2012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dissolv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6.xml"/><Relationship Id="rId1" Type="http://schemas.openxmlformats.org/officeDocument/2006/relationships/themeOverride" Target="../theme/themeOverride2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4.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5.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7.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9.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0.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3.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4.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5.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6.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7.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8.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9.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60.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1.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4" name="Picture 3" descr="C:\Users\Vipul\Desktop\Pranali B farm\BIOTECH MATERIAL\Prnali\BT Brinjal\ya\The pros and cons of Bt Brinjal_files\brinjalcons.jpg"/>
          <p:cNvPicPr>
            <a:picLocks noChangeAspect="1" noChangeArrowheads="1"/>
          </p:cNvPicPr>
          <p:nvPr/>
        </p:nvPicPr>
        <p:blipFill>
          <a:blip r:embed="rId3" cstate="print"/>
          <a:srcRect/>
          <a:stretch>
            <a:fillRect/>
          </a:stretch>
        </p:blipFill>
        <p:spPr bwMode="auto">
          <a:xfrm>
            <a:off x="2895600" y="0"/>
            <a:ext cx="4057494" cy="2209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Title 1"/>
          <p:cNvSpPr txBox="1">
            <a:spLocks/>
          </p:cNvSpPr>
          <p:nvPr/>
        </p:nvSpPr>
        <p:spPr>
          <a:xfrm>
            <a:off x="685800" y="2667000"/>
            <a:ext cx="8458200" cy="12192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rPr>
              <a:t>Politics and Ethics of Emerging Technosciences : </a:t>
            </a:r>
          </a:p>
          <a:p>
            <a:pPr lvl="0" algn="ctr">
              <a:spcBef>
                <a:spcPct val="0"/>
              </a:spcBef>
              <a:defRPr/>
            </a:pPr>
            <a:r>
              <a:rPr kumimoji="0" lang="en-US" sz="2400" b="0"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rPr>
              <a:t>Bt </a:t>
            </a:r>
            <a:r>
              <a:rPr kumimoji="0" lang="en-US" sz="2400" b="0" i="0" u="none" strike="noStrike" kern="1200" cap="all" spc="0" normalizeH="0" baseline="0" noProof="0" dirty="0" err="1" smtClean="0">
                <a:ln>
                  <a:noFill/>
                </a:ln>
                <a:solidFill>
                  <a:srgbClr val="FF0000"/>
                </a:solidFill>
                <a:effectLst>
                  <a:reflection blurRad="12700" stA="48000" endA="300" endPos="55000" dir="5400000" sy="-90000" algn="bl" rotWithShape="0"/>
                </a:effectLst>
                <a:uLnTx/>
                <a:uFillTx/>
                <a:latin typeface="+mj-lt"/>
                <a:ea typeface="+mj-ea"/>
                <a:cs typeface="+mj-cs"/>
              </a:rPr>
              <a:t>Brinjal</a:t>
            </a:r>
            <a:r>
              <a:rPr kumimoji="0" lang="en-US" sz="2400" b="0"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rPr>
              <a:t> </a:t>
            </a:r>
            <a:r>
              <a:rPr lang="en-US" sz="2400" cap="all" dirty="0" smtClean="0">
                <a:solidFill>
                  <a:srgbClr val="FF0000"/>
                </a:solidFill>
                <a:effectLst>
                  <a:reflection blurRad="12700" stA="48000" endA="300" endPos="55000" dir="5400000" sy="-90000" algn="bl" rotWithShape="0"/>
                </a:effectLst>
                <a:latin typeface="+mj-lt"/>
                <a:ea typeface="+mj-ea"/>
                <a:cs typeface="+mj-cs"/>
              </a:rPr>
              <a:t>Controversy in India   </a:t>
            </a:r>
            <a:r>
              <a:rPr lang="en-US" sz="3200" cap="all" dirty="0" smtClean="0">
                <a:solidFill>
                  <a:srgbClr val="FF0000"/>
                </a:solidFill>
                <a:effectLst>
                  <a:reflection blurRad="12700" stA="48000" endA="300" endPos="55000" dir="5400000" sy="-90000" algn="bl" rotWithShape="0"/>
                </a:effectLst>
                <a:latin typeface="+mj-lt"/>
                <a:ea typeface="+mj-ea"/>
                <a:cs typeface="+mj-cs"/>
              </a:rPr>
              <a:t>                           </a:t>
            </a:r>
            <a:r>
              <a:rPr kumimoji="0" lang="en-US" sz="3200" b="0"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rPr>
              <a:t/>
            </a:r>
            <a:br>
              <a:rPr kumimoji="0" lang="en-US" sz="3200" b="0"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rPr>
            </a:br>
            <a:endParaRPr kumimoji="0" lang="en-US" sz="3200" b="0" i="0" u="none" strike="noStrike" kern="1200" cap="all" spc="0" normalizeH="0" baseline="0" noProof="0" dirty="0">
              <a:ln>
                <a:noFill/>
              </a:ln>
              <a:solidFill>
                <a:srgbClr val="FF0000"/>
              </a:solidFill>
              <a:effectLst>
                <a:reflection blurRad="12700" stA="48000" endA="300" endPos="55000" dir="5400000" sy="-90000" algn="bl" rotWithShape="0"/>
              </a:effectLst>
              <a:uLnTx/>
              <a:uFillTx/>
              <a:latin typeface="+mj-lt"/>
              <a:ea typeface="+mj-ea"/>
              <a:cs typeface="+mj-cs"/>
            </a:endParaRPr>
          </a:p>
        </p:txBody>
      </p:sp>
      <p:pic>
        <p:nvPicPr>
          <p:cNvPr id="6" name="Picture 4" descr="brinjal"/>
          <p:cNvPicPr>
            <a:picLocks noChangeAspect="1" noChangeArrowheads="1"/>
          </p:cNvPicPr>
          <p:nvPr/>
        </p:nvPicPr>
        <p:blipFill>
          <a:blip r:embed="rId4" cstate="print"/>
          <a:srcRect l="8955" r="2985"/>
          <a:stretch>
            <a:fillRect/>
          </a:stretch>
        </p:blipFill>
        <p:spPr bwMode="auto">
          <a:xfrm>
            <a:off x="228600" y="3810000"/>
            <a:ext cx="4191000" cy="2895600"/>
          </a:xfrm>
          <a:prstGeom prst="rect">
            <a:avLst/>
          </a:prstGeom>
          <a:noFill/>
          <a:ln w="9525">
            <a:noFill/>
            <a:miter lim="800000"/>
            <a:headEnd/>
            <a:tailEnd/>
          </a:ln>
        </p:spPr>
      </p:pic>
      <p:sp>
        <p:nvSpPr>
          <p:cNvPr id="7" name="Rectangle 6"/>
          <p:cNvSpPr/>
          <p:nvPr/>
        </p:nvSpPr>
        <p:spPr>
          <a:xfrm>
            <a:off x="4419600" y="4191000"/>
            <a:ext cx="4724400" cy="1200329"/>
          </a:xfrm>
          <a:prstGeom prst="rect">
            <a:avLst/>
          </a:prstGeom>
        </p:spPr>
        <p:txBody>
          <a:bodyPr wrap="square">
            <a:spAutoFit/>
          </a:bodyPr>
          <a:lstStyle/>
          <a:p>
            <a:pPr algn="ctr"/>
            <a:r>
              <a:rPr lang="en-US" b="1" dirty="0" smtClean="0">
                <a:solidFill>
                  <a:srgbClr val="7030A0"/>
                </a:solidFill>
              </a:rPr>
              <a:t>Jacob </a:t>
            </a:r>
            <a:r>
              <a:rPr lang="en-US" b="1" dirty="0" err="1" smtClean="0">
                <a:solidFill>
                  <a:srgbClr val="7030A0"/>
                </a:solidFill>
              </a:rPr>
              <a:t>Kalle</a:t>
            </a:r>
            <a:r>
              <a:rPr lang="en-US" b="1" dirty="0" smtClean="0">
                <a:solidFill>
                  <a:srgbClr val="7030A0"/>
                </a:solidFill>
              </a:rPr>
              <a:t>, PhD  Scholar</a:t>
            </a:r>
          </a:p>
          <a:p>
            <a:pPr algn="ctr"/>
            <a:r>
              <a:rPr lang="en-US" b="1" dirty="0" smtClean="0">
                <a:solidFill>
                  <a:srgbClr val="7030A0"/>
                </a:solidFill>
              </a:rPr>
              <a:t>Centre for knowledge Culture and Innovation Studies (CKCIS), </a:t>
            </a:r>
          </a:p>
          <a:p>
            <a:pPr algn="ctr"/>
            <a:r>
              <a:rPr lang="en-US" b="1" dirty="0" smtClean="0">
                <a:solidFill>
                  <a:srgbClr val="7030A0"/>
                </a:solidFill>
              </a:rPr>
              <a:t>University of Hyderabad, India </a:t>
            </a:r>
          </a:p>
        </p:txBody>
      </p:sp>
    </p:spTree>
  </p:cSld>
  <p:clrMapOvr>
    <a:overrideClrMapping bg1="lt1" tx1="dk1" bg2="lt2" tx2="dk2" accent1="accent1" accent2="accent2" accent3="accent3" accent4="accent4" accent5="accent5" accent6="accent6" hlink="hlink" folHlink="folHlink"/>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algn="r"/>
            <a:r>
              <a:rPr lang="en-US" sz="3600" smtClean="0"/>
              <a:t>Green to Gene Revolution in Agriculture</a:t>
            </a:r>
            <a:endParaRPr lang="en-IN" sz="3600" smtClean="0"/>
          </a:p>
        </p:txBody>
      </p:sp>
      <p:graphicFrame>
        <p:nvGraphicFramePr>
          <p:cNvPr id="7" name="Content Placeholder 6"/>
          <p:cNvGraphicFramePr>
            <a:graphicFrameLocks noGrp="1"/>
          </p:cNvGraphicFramePr>
          <p:nvPr>
            <p:ph idx="1"/>
          </p:nvPr>
        </p:nvGraphicFramePr>
        <p:xfrm>
          <a:off x="304800" y="1554163"/>
          <a:ext cx="8686800" cy="4312920"/>
        </p:xfrm>
        <a:graphic>
          <a:graphicData uri="http://schemas.openxmlformats.org/drawingml/2006/table">
            <a:tbl>
              <a:tblPr firstRow="1" bandRow="1">
                <a:tableStyleId>{5C22544A-7EE6-4342-B048-85BDC9FD1C3A}</a:tableStyleId>
              </a:tblPr>
              <a:tblGrid>
                <a:gridCol w="2895600"/>
                <a:gridCol w="2895600"/>
                <a:gridCol w="2895600"/>
              </a:tblGrid>
              <a:tr h="370840">
                <a:tc>
                  <a:txBody>
                    <a:bodyPr/>
                    <a:lstStyle/>
                    <a:p>
                      <a:pPr algn="ctr"/>
                      <a:r>
                        <a:rPr lang="en-US" dirty="0" smtClean="0"/>
                        <a:t>Strategy</a:t>
                      </a:r>
                      <a:endParaRPr lang="en-IN" dirty="0"/>
                    </a:p>
                  </a:txBody>
                  <a:tcPr marL="96520" marR="96520"/>
                </a:tc>
                <a:tc>
                  <a:txBody>
                    <a:bodyPr/>
                    <a:lstStyle/>
                    <a:p>
                      <a:pPr algn="ctr"/>
                      <a:r>
                        <a:rPr lang="en-US" dirty="0" smtClean="0"/>
                        <a:t>Green Revolution </a:t>
                      </a:r>
                      <a:endParaRPr lang="en-IN" dirty="0"/>
                    </a:p>
                  </a:txBody>
                  <a:tcPr marL="96520" marR="96520"/>
                </a:tc>
                <a:tc>
                  <a:txBody>
                    <a:bodyPr/>
                    <a:lstStyle/>
                    <a:p>
                      <a:pPr algn="ctr"/>
                      <a:r>
                        <a:rPr lang="en-US" dirty="0" smtClean="0"/>
                        <a:t>Gene</a:t>
                      </a:r>
                      <a:r>
                        <a:rPr lang="en-US" baseline="0" dirty="0" smtClean="0"/>
                        <a:t> Revolution</a:t>
                      </a:r>
                      <a:endParaRPr lang="en-IN" dirty="0"/>
                    </a:p>
                  </a:txBody>
                  <a:tcPr marL="96520" marR="96520"/>
                </a:tc>
              </a:tr>
              <a:tr h="370840">
                <a:tc>
                  <a:txBody>
                    <a:bodyPr/>
                    <a:lstStyle/>
                    <a:p>
                      <a:r>
                        <a:rPr lang="en-US" dirty="0" smtClean="0"/>
                        <a:t>Focus</a:t>
                      </a:r>
                      <a:endParaRPr lang="en-IN" dirty="0"/>
                    </a:p>
                  </a:txBody>
                  <a:tcPr marL="96520" marR="96520"/>
                </a:tc>
                <a:tc>
                  <a:txBody>
                    <a:bodyPr/>
                    <a:lstStyle/>
                    <a:p>
                      <a:r>
                        <a:rPr lang="en-US" dirty="0" smtClean="0"/>
                        <a:t>National Self sufficiency in Food</a:t>
                      </a:r>
                      <a:endParaRPr lang="en-IN" dirty="0"/>
                    </a:p>
                  </a:txBody>
                  <a:tcPr marL="96520" marR="96520"/>
                </a:tc>
                <a:tc>
                  <a:txBody>
                    <a:bodyPr/>
                    <a:lstStyle/>
                    <a:p>
                      <a:r>
                        <a:rPr lang="en-US" dirty="0" smtClean="0"/>
                        <a:t>Compete</a:t>
                      </a:r>
                      <a:r>
                        <a:rPr lang="en-US" baseline="0" dirty="0" smtClean="0"/>
                        <a:t> in  the </a:t>
                      </a:r>
                      <a:r>
                        <a:rPr lang="en-US" dirty="0" smtClean="0"/>
                        <a:t>Global Markets</a:t>
                      </a:r>
                      <a:endParaRPr lang="en-IN" dirty="0"/>
                    </a:p>
                  </a:txBody>
                  <a:tcPr marL="96520" marR="96520"/>
                </a:tc>
              </a:tr>
              <a:tr h="370840">
                <a:tc>
                  <a:txBody>
                    <a:bodyPr/>
                    <a:lstStyle/>
                    <a:p>
                      <a:r>
                        <a:rPr lang="en-US" dirty="0" smtClean="0"/>
                        <a:t>Policy Instruments</a:t>
                      </a:r>
                      <a:endParaRPr lang="en-IN" dirty="0"/>
                    </a:p>
                  </a:txBody>
                  <a:tcPr marL="96520" marR="96520"/>
                </a:tc>
                <a:tc>
                  <a:txBody>
                    <a:bodyPr/>
                    <a:lstStyle/>
                    <a:p>
                      <a:r>
                        <a:rPr kumimoji="0" lang="en-IN" sz="1800" kern="1200" dirty="0" smtClean="0">
                          <a:solidFill>
                            <a:schemeClr val="dk1"/>
                          </a:solidFill>
                          <a:latin typeface="+mn-lt"/>
                          <a:ea typeface="+mn-ea"/>
                          <a:cs typeface="+mn-cs"/>
                        </a:rPr>
                        <a:t>Small-scale farming for food production </a:t>
                      </a:r>
                      <a:endParaRPr lang="en-IN" dirty="0"/>
                    </a:p>
                  </a:txBody>
                  <a:tcPr marL="96520" marR="96520"/>
                </a:tc>
                <a:tc>
                  <a:txBody>
                    <a:bodyPr/>
                    <a:lstStyle/>
                    <a:p>
                      <a:r>
                        <a:rPr kumimoji="0" lang="en-IN" sz="1800" kern="1200" dirty="0" smtClean="0">
                          <a:solidFill>
                            <a:schemeClr val="dk1"/>
                          </a:solidFill>
                          <a:latin typeface="+mn-lt"/>
                          <a:ea typeface="+mn-ea"/>
                          <a:cs typeface="+mn-cs"/>
                        </a:rPr>
                        <a:t>Agriculture as a globally competitive industry</a:t>
                      </a:r>
                      <a:endParaRPr lang="en-IN" dirty="0"/>
                    </a:p>
                  </a:txBody>
                  <a:tcPr marL="96520" marR="96520"/>
                </a:tc>
              </a:tr>
              <a:tr h="370840">
                <a:tc>
                  <a:txBody>
                    <a:bodyPr/>
                    <a:lstStyle/>
                    <a:p>
                      <a:r>
                        <a:rPr lang="en-US" dirty="0" smtClean="0"/>
                        <a:t>Policy Players</a:t>
                      </a:r>
                      <a:endParaRPr lang="en-IN" dirty="0"/>
                    </a:p>
                  </a:txBody>
                  <a:tcPr marL="96520" marR="96520"/>
                </a:tc>
                <a:tc>
                  <a:txBody>
                    <a:bodyPr/>
                    <a:lstStyle/>
                    <a:p>
                      <a:r>
                        <a:rPr lang="en-US" dirty="0" smtClean="0"/>
                        <a:t>Few - State led Universities</a:t>
                      </a:r>
                      <a:endParaRPr lang="en-IN" dirty="0"/>
                    </a:p>
                  </a:txBody>
                  <a:tcPr marL="96520" marR="96520"/>
                </a:tc>
                <a:tc>
                  <a:txBody>
                    <a:bodyPr/>
                    <a:lstStyle/>
                    <a:p>
                      <a:r>
                        <a:rPr lang="en-US" dirty="0" smtClean="0"/>
                        <a:t>Multiple - Biotech Industry, NGOs etc</a:t>
                      </a:r>
                      <a:endParaRPr lang="en-IN" dirty="0"/>
                    </a:p>
                  </a:txBody>
                  <a:tcPr marL="96520" marR="96520"/>
                </a:tc>
              </a:tr>
              <a:tr h="370840">
                <a:tc>
                  <a:txBody>
                    <a:bodyPr/>
                    <a:lstStyle/>
                    <a:p>
                      <a:r>
                        <a:rPr lang="en-US" dirty="0" smtClean="0"/>
                        <a:t>Funding</a:t>
                      </a:r>
                      <a:endParaRPr lang="en-IN" dirty="0"/>
                    </a:p>
                  </a:txBody>
                  <a:tcPr marL="96520" marR="96520"/>
                </a:tc>
                <a:tc>
                  <a:txBody>
                    <a:bodyPr/>
                    <a:lstStyle/>
                    <a:p>
                      <a:r>
                        <a:rPr lang="en-US" dirty="0" smtClean="0"/>
                        <a:t>State and International</a:t>
                      </a:r>
                      <a:r>
                        <a:rPr lang="en-US" baseline="0" dirty="0" smtClean="0"/>
                        <a:t> Aid</a:t>
                      </a:r>
                      <a:endParaRPr lang="en-IN" dirty="0"/>
                    </a:p>
                  </a:txBody>
                  <a:tcPr marL="96520" marR="96520"/>
                </a:tc>
                <a:tc>
                  <a:txBody>
                    <a:bodyPr/>
                    <a:lstStyle/>
                    <a:p>
                      <a:r>
                        <a:rPr lang="en-US" dirty="0" smtClean="0"/>
                        <a:t>Private Sector and Public Private Partnership</a:t>
                      </a:r>
                      <a:endParaRPr lang="en-IN" dirty="0"/>
                    </a:p>
                  </a:txBody>
                  <a:tcPr marL="96520" marR="96520"/>
                </a:tc>
              </a:tr>
              <a:tr h="370840">
                <a:tc>
                  <a:txBody>
                    <a:bodyPr/>
                    <a:lstStyle/>
                    <a:p>
                      <a:r>
                        <a:rPr lang="en-US" dirty="0" smtClean="0"/>
                        <a:t>Locus of Science</a:t>
                      </a:r>
                      <a:endParaRPr lang="en-IN" dirty="0"/>
                    </a:p>
                  </a:txBody>
                  <a:tcPr marL="96520" marR="96520"/>
                </a:tc>
                <a:tc>
                  <a:txBody>
                    <a:bodyPr/>
                    <a:lstStyle/>
                    <a:p>
                      <a:r>
                        <a:rPr lang="en-US" dirty="0" smtClean="0"/>
                        <a:t>Field</a:t>
                      </a:r>
                      <a:r>
                        <a:rPr lang="en-US" baseline="0" dirty="0" smtClean="0"/>
                        <a:t> Based</a:t>
                      </a:r>
                      <a:endParaRPr lang="en-IN" dirty="0"/>
                    </a:p>
                  </a:txBody>
                  <a:tcPr marL="96520" marR="96520"/>
                </a:tc>
                <a:tc>
                  <a:txBody>
                    <a:bodyPr/>
                    <a:lstStyle/>
                    <a:p>
                      <a:r>
                        <a:rPr lang="en-US" dirty="0" smtClean="0"/>
                        <a:t>Lab Based</a:t>
                      </a:r>
                      <a:endParaRPr lang="en-IN" dirty="0"/>
                    </a:p>
                  </a:txBody>
                  <a:tcPr marL="96520" marR="96520"/>
                </a:tc>
              </a:tr>
              <a:tr h="370840">
                <a:tc>
                  <a:txBody>
                    <a:bodyPr/>
                    <a:lstStyle/>
                    <a:p>
                      <a:r>
                        <a:rPr lang="en-US" dirty="0" smtClean="0"/>
                        <a:t>IPRs</a:t>
                      </a:r>
                      <a:endParaRPr lang="en-IN" dirty="0"/>
                    </a:p>
                  </a:txBody>
                  <a:tcPr marL="96520" marR="96520"/>
                </a:tc>
                <a:tc>
                  <a:txBody>
                    <a:bodyPr/>
                    <a:lstStyle/>
                    <a:p>
                      <a:r>
                        <a:rPr lang="en-US" dirty="0" smtClean="0"/>
                        <a:t>Free exchange</a:t>
                      </a:r>
                      <a:endParaRPr lang="en-IN" dirty="0"/>
                    </a:p>
                  </a:txBody>
                  <a:tcPr marL="96520" marR="96520"/>
                </a:tc>
                <a:tc>
                  <a:txBody>
                    <a:bodyPr/>
                    <a:lstStyle/>
                    <a:p>
                      <a:r>
                        <a:rPr lang="en-US" dirty="0" smtClean="0"/>
                        <a:t>Patents / Commercial Confidentiality</a:t>
                      </a:r>
                      <a:endParaRPr lang="en-IN" dirty="0"/>
                    </a:p>
                  </a:txBody>
                  <a:tcPr marL="96520" marR="96520"/>
                </a:tc>
              </a:tr>
              <a:tr h="370840">
                <a:tc>
                  <a:txBody>
                    <a:bodyPr/>
                    <a:lstStyle/>
                    <a:p>
                      <a:endParaRPr lang="en-IN" dirty="0"/>
                    </a:p>
                  </a:txBody>
                  <a:tcPr marL="96520" marR="96520"/>
                </a:tc>
                <a:tc>
                  <a:txBody>
                    <a:bodyPr/>
                    <a:lstStyle/>
                    <a:p>
                      <a:endParaRPr lang="en-IN" dirty="0"/>
                    </a:p>
                  </a:txBody>
                  <a:tcPr marL="96520" marR="96520"/>
                </a:tc>
                <a:tc>
                  <a:txBody>
                    <a:bodyPr/>
                    <a:lstStyle/>
                    <a:p>
                      <a:endParaRPr lang="en-IN"/>
                    </a:p>
                  </a:txBody>
                  <a:tcPr marL="96520" marR="96520"/>
                </a:tc>
              </a:tr>
            </a:tbl>
          </a:graphicData>
        </a:graphic>
      </p:graphicFrame>
      <p:sp>
        <p:nvSpPr>
          <p:cNvPr id="4" name="Date Placeholder 3"/>
          <p:cNvSpPr>
            <a:spLocks noGrp="1"/>
          </p:cNvSpPr>
          <p:nvPr>
            <p:ph type="dt" sz="half" idx="10"/>
          </p:nvPr>
        </p:nvSpPr>
        <p:spPr/>
        <p:txBody>
          <a:bodyPr/>
          <a:lstStyle/>
          <a:p>
            <a:pPr>
              <a:defRPr/>
            </a:pPr>
            <a:r>
              <a:rPr lang="en-US" smtClean="0"/>
              <a:t>February 27, 2012</a:t>
            </a:r>
            <a:endParaRPr lang="en-US"/>
          </a:p>
        </p:txBody>
      </p:sp>
      <p:sp>
        <p:nvSpPr>
          <p:cNvPr id="5" name="Footer Placeholder 4"/>
          <p:cNvSpPr>
            <a:spLocks noGrp="1"/>
          </p:cNvSpPr>
          <p:nvPr>
            <p:ph type="ftr" sz="quarter" idx="11"/>
          </p:nvPr>
        </p:nvSpPr>
        <p:spPr/>
        <p:txBody>
          <a:bodyPr/>
          <a:lstStyle/>
          <a:p>
            <a:pPr>
              <a:defRPr/>
            </a:pPr>
            <a:r>
              <a:rPr lang="en-US" smtClean="0"/>
              <a:t>ICEIPM Conference - NACETEM, Ife Ife, Nigeria</a:t>
            </a:r>
            <a:endParaRPr lang="en-US"/>
          </a:p>
        </p:txBody>
      </p:sp>
      <p:sp>
        <p:nvSpPr>
          <p:cNvPr id="6" name="Slide Number Placeholder 5"/>
          <p:cNvSpPr>
            <a:spLocks noGrp="1"/>
          </p:cNvSpPr>
          <p:nvPr>
            <p:ph type="sldNum" sz="quarter" idx="12"/>
          </p:nvPr>
        </p:nvSpPr>
        <p:spPr/>
        <p:txBody>
          <a:bodyPr/>
          <a:lstStyle/>
          <a:p>
            <a:pPr>
              <a:defRPr/>
            </a:pPr>
            <a:fld id="{71772DCD-9AC2-4156-8445-FD7E255E730F}" type="slidenum">
              <a:rPr lang="en-US" smtClean="0"/>
              <a:pPr>
                <a:defRPr/>
              </a:pPr>
              <a:t>10</a:t>
            </a:fld>
            <a:endParaRPr lang="en-US"/>
          </a:p>
        </p:txBody>
      </p:sp>
    </p:spTree>
  </p:cSld>
  <p:clrMapOvr>
    <a:overrideClrMapping bg1="lt1" tx1="dk1" bg2="lt2" tx2="dk2" accent1="accent1" accent2="accent2" accent3="accent3" accent4="accent4" accent5="accent5" accent6="accent6" hlink="hlink" folHlink="folHlink"/>
  </p:clrMapOvr>
  <p:transition spd="slow">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Global Scenario of GM Crops</a:t>
            </a:r>
            <a:r>
              <a:rPr lang="en-US" dirty="0"/>
              <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a:t>First commercial GM food crop variety ‘</a:t>
            </a:r>
            <a:r>
              <a:rPr lang="en-US" dirty="0" err="1"/>
              <a:t>FlavrSavr</a:t>
            </a:r>
            <a:r>
              <a:rPr lang="en-US" dirty="0"/>
              <a:t>’ tomato, released in 1994, was engineered for slow-ripening character. </a:t>
            </a:r>
            <a:endParaRPr lang="en-US" dirty="0" smtClean="0"/>
          </a:p>
          <a:p>
            <a:r>
              <a:rPr lang="en-US" dirty="0" smtClean="0"/>
              <a:t>GM </a:t>
            </a:r>
            <a:r>
              <a:rPr lang="en-US" dirty="0"/>
              <a:t>food crops along with other GM non-food crops were grown by farmers in 134 million hectares, in 2009 in 25 countries</a:t>
            </a:r>
            <a:r>
              <a:rPr lang="en-US" dirty="0" smtClean="0"/>
              <a:t>.</a:t>
            </a:r>
          </a:p>
          <a:p>
            <a:r>
              <a:rPr lang="en-US" dirty="0"/>
              <a:t>14 million farmers, including small and resource-poor</a:t>
            </a:r>
            <a:endParaRPr lang="en-US" dirty="0" smtClean="0"/>
          </a:p>
          <a:p>
            <a:r>
              <a:rPr lang="en-US" dirty="0"/>
              <a:t>countries growing transgenic crops in more than one million hectare, include USA, Brazil, Argentina, India, Canada, </a:t>
            </a:r>
            <a:r>
              <a:rPr lang="en-US" dirty="0" err="1" smtClean="0"/>
              <a:t>China,Paraguay</a:t>
            </a:r>
            <a:r>
              <a:rPr lang="en-US" dirty="0" smtClean="0"/>
              <a:t> </a:t>
            </a:r>
            <a:r>
              <a:rPr lang="en-US" dirty="0"/>
              <a:t>and South Africa</a:t>
            </a:r>
            <a:r>
              <a:rPr lang="en-US" dirty="0" smtClean="0"/>
              <a:t>.</a:t>
            </a:r>
          </a:p>
          <a:p>
            <a:r>
              <a:rPr lang="en-US" dirty="0"/>
              <a:t>Six EU countries also planted 94,750 hectares of Bt. Maize in 2009.</a:t>
            </a:r>
            <a:endParaRPr lang="en-US" dirty="0" smtClean="0"/>
          </a:p>
          <a:p>
            <a:r>
              <a:rPr lang="en-US" dirty="0"/>
              <a:t>India grows transgenic Bt. Cotton in 8.4 million hectares.</a:t>
            </a:r>
          </a:p>
          <a:p>
            <a:r>
              <a:rPr lang="en-US" dirty="0"/>
              <a:t>  Major transgenic crops include soybean, maize, cotton, and canola; </a:t>
            </a:r>
            <a:endParaRPr lang="en-US" dirty="0" smtClean="0"/>
          </a:p>
          <a:p>
            <a:r>
              <a:rPr lang="en-US" dirty="0"/>
              <a:t>major engineered traits include insect resistance, herbicide tolerance and virus resistance</a:t>
            </a:r>
          </a:p>
          <a:p>
            <a:endParaRPr lang="en-US" dirty="0"/>
          </a:p>
          <a:p>
            <a:endParaRPr lang="en-US" dirty="0"/>
          </a:p>
        </p:txBody>
      </p:sp>
    </p:spTree>
  </p:cSld>
  <p:clrMapOvr>
    <a:overrideClrMapping bg1="lt1" tx1="dk1" bg2="lt2" tx2="dk2" accent1="accent1" accent2="accent2" accent3="accent3" accent4="accent4" accent5="accent5" accent6="accent6" hlink="hlink" folHlink="folHlink"/>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IN" b="1" smtClean="0"/>
              <a:t>What is Bt Brinjal?</a:t>
            </a:r>
            <a:endParaRPr lang="en-IN" smtClean="0"/>
          </a:p>
        </p:txBody>
      </p:sp>
      <p:sp>
        <p:nvSpPr>
          <p:cNvPr id="16387" name="Content Placeholder 2"/>
          <p:cNvSpPr>
            <a:spLocks noGrp="1"/>
          </p:cNvSpPr>
          <p:nvPr>
            <p:ph idx="1"/>
          </p:nvPr>
        </p:nvSpPr>
        <p:spPr/>
        <p:txBody>
          <a:bodyPr>
            <a:normAutofit/>
          </a:bodyPr>
          <a:lstStyle/>
          <a:p>
            <a:r>
              <a:rPr lang="en-IN" dirty="0" smtClean="0"/>
              <a:t>Bt Brinjal is a transgenic brinjal created by inserting a gene c</a:t>
            </a:r>
            <a:r>
              <a:rPr lang="en-IN" i="1" dirty="0" smtClean="0"/>
              <a:t>ry1Ac from the soil bacterium Bacillus </a:t>
            </a:r>
            <a:r>
              <a:rPr lang="en-IN" i="1" dirty="0" err="1" smtClean="0"/>
              <a:t>thuringiensis</a:t>
            </a:r>
            <a:r>
              <a:rPr lang="en-IN" i="1" dirty="0" smtClean="0"/>
              <a:t> into Brinjal. </a:t>
            </a:r>
            <a:r>
              <a:rPr lang="en-IN" dirty="0" smtClean="0"/>
              <a:t>This is said to give the Brinjal plant resistance against lepidopteran insects like the Brinjal Fruit and Shoot Borer </a:t>
            </a:r>
            <a:r>
              <a:rPr lang="en-IN" i="1" dirty="0" err="1" smtClean="0"/>
              <a:t>Leucinodes</a:t>
            </a:r>
            <a:r>
              <a:rPr lang="en-IN" i="1" dirty="0" smtClean="0"/>
              <a:t> </a:t>
            </a:r>
            <a:r>
              <a:rPr lang="en-IN" i="1" dirty="0" err="1" smtClean="0"/>
              <a:t>orbonalis</a:t>
            </a:r>
            <a:r>
              <a:rPr lang="en-IN" i="1" dirty="0" smtClean="0"/>
              <a:t> and Fruit Borer </a:t>
            </a:r>
            <a:r>
              <a:rPr lang="en-IN" i="1" dirty="0" err="1" smtClean="0"/>
              <a:t>Helicoverpa</a:t>
            </a:r>
            <a:r>
              <a:rPr lang="en-IN" i="1" dirty="0" smtClean="0"/>
              <a:t> </a:t>
            </a:r>
            <a:r>
              <a:rPr lang="en-IN" i="1" dirty="0" err="1" smtClean="0"/>
              <a:t>armigera</a:t>
            </a:r>
            <a:endParaRPr lang="en-IN" i="1" dirty="0" smtClean="0"/>
          </a:p>
          <a:p>
            <a:endParaRPr lang="en-US" dirty="0" smtClean="0"/>
          </a:p>
          <a:p>
            <a:endParaRPr lang="en-IN" i="1" dirty="0" smtClean="0"/>
          </a:p>
          <a:p>
            <a:endParaRPr lang="en-IN" dirty="0" smtClean="0"/>
          </a:p>
        </p:txBody>
      </p:sp>
      <p:sp>
        <p:nvSpPr>
          <p:cNvPr id="4" name="Date Placeholder 3"/>
          <p:cNvSpPr>
            <a:spLocks noGrp="1"/>
          </p:cNvSpPr>
          <p:nvPr>
            <p:ph type="dt" sz="half" idx="10"/>
          </p:nvPr>
        </p:nvSpPr>
        <p:spPr/>
        <p:txBody>
          <a:bodyPr/>
          <a:lstStyle/>
          <a:p>
            <a:pPr>
              <a:defRPr/>
            </a:pPr>
            <a:r>
              <a:rPr lang="en-US" smtClean="0"/>
              <a:t>February 27, 2012</a:t>
            </a:r>
            <a:endParaRPr lang="en-US"/>
          </a:p>
        </p:txBody>
      </p:sp>
      <p:sp>
        <p:nvSpPr>
          <p:cNvPr id="5" name="Footer Placeholder 4"/>
          <p:cNvSpPr>
            <a:spLocks noGrp="1"/>
          </p:cNvSpPr>
          <p:nvPr>
            <p:ph type="ftr" sz="quarter" idx="11"/>
          </p:nvPr>
        </p:nvSpPr>
        <p:spPr/>
        <p:txBody>
          <a:bodyPr/>
          <a:lstStyle/>
          <a:p>
            <a:pPr>
              <a:defRPr/>
            </a:pPr>
            <a:r>
              <a:rPr lang="en-US" smtClean="0"/>
              <a:t>ICEIPM Conference - NACETEM, Ife Ife, Nigeria</a:t>
            </a:r>
            <a:endParaRPr lang="en-US"/>
          </a:p>
        </p:txBody>
      </p:sp>
      <p:sp>
        <p:nvSpPr>
          <p:cNvPr id="6" name="Slide Number Placeholder 5"/>
          <p:cNvSpPr>
            <a:spLocks noGrp="1"/>
          </p:cNvSpPr>
          <p:nvPr>
            <p:ph type="sldNum" sz="quarter" idx="12"/>
          </p:nvPr>
        </p:nvSpPr>
        <p:spPr/>
        <p:txBody>
          <a:bodyPr/>
          <a:lstStyle/>
          <a:p>
            <a:pPr>
              <a:defRPr/>
            </a:pPr>
            <a:fld id="{F5C56341-58BC-4459-B114-2684E9A16BDE}" type="slidenum">
              <a:rPr lang="en-US" smtClean="0"/>
              <a:pPr>
                <a:defRPr/>
              </a:pPr>
              <a:t>12</a:t>
            </a:fld>
            <a:endParaRPr lang="en-US"/>
          </a:p>
        </p:txBody>
      </p:sp>
      <p:pic>
        <p:nvPicPr>
          <p:cNvPr id="16391" name="Picture 2"/>
          <p:cNvPicPr>
            <a:picLocks noChangeAspect="1" noChangeArrowheads="1"/>
          </p:cNvPicPr>
          <p:nvPr/>
        </p:nvPicPr>
        <p:blipFill>
          <a:blip r:embed="rId3" cstate="print"/>
          <a:srcRect/>
          <a:stretch>
            <a:fillRect/>
          </a:stretch>
        </p:blipFill>
        <p:spPr bwMode="auto">
          <a:xfrm>
            <a:off x="7848600" y="0"/>
            <a:ext cx="1295400" cy="190023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4975" y="-3175"/>
            <a:ext cx="8404225" cy="1069975"/>
          </a:xfrm>
          <a:prstGeom prst="rect">
            <a:avLst/>
          </a:prstGeom>
          <a:solidFill>
            <a:srgbClr val="69833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pic>
        <p:nvPicPr>
          <p:cNvPr id="19459" name="Picture 2"/>
          <p:cNvPicPr>
            <a:picLocks noChangeAspect="1" noChangeArrowheads="1"/>
          </p:cNvPicPr>
          <p:nvPr/>
        </p:nvPicPr>
        <p:blipFill>
          <a:blip r:embed="rId2"/>
          <a:srcRect l="2672" t="12532" r="2504" b="13283"/>
          <a:stretch>
            <a:fillRect/>
          </a:stretch>
        </p:blipFill>
        <p:spPr bwMode="auto">
          <a:xfrm>
            <a:off x="3200400" y="3333750"/>
            <a:ext cx="2667000" cy="1390650"/>
          </a:xfrm>
          <a:prstGeom prst="rect">
            <a:avLst/>
          </a:prstGeom>
          <a:noFill/>
          <a:ln w="12700" cap="sq">
            <a:noFill/>
            <a:miter lim="800000"/>
            <a:headEnd type="none" w="sm" len="sm"/>
            <a:tailEnd type="none" w="sm" len="sm"/>
          </a:ln>
        </p:spPr>
      </p:pic>
      <p:grpSp>
        <p:nvGrpSpPr>
          <p:cNvPr id="2" name="Group 3"/>
          <p:cNvGrpSpPr>
            <a:grpSpLocks/>
          </p:cNvGrpSpPr>
          <p:nvPr/>
        </p:nvGrpSpPr>
        <p:grpSpPr bwMode="auto">
          <a:xfrm>
            <a:off x="430213" y="1219200"/>
            <a:ext cx="8077200" cy="5181600"/>
            <a:chOff x="271" y="768"/>
            <a:chExt cx="5088" cy="3264"/>
          </a:xfrm>
        </p:grpSpPr>
        <p:pic>
          <p:nvPicPr>
            <p:cNvPr id="19462" name="Picture 4" descr="DSC01026small"/>
            <p:cNvPicPr>
              <a:picLocks noChangeAspect="1" noChangeArrowheads="1"/>
            </p:cNvPicPr>
            <p:nvPr/>
          </p:nvPicPr>
          <p:blipFill>
            <a:blip r:embed="rId3">
              <a:lum bright="6000" contrast="6000"/>
            </a:blip>
            <a:srcRect t="18083" r="8163"/>
            <a:stretch>
              <a:fillRect/>
            </a:stretch>
          </p:blipFill>
          <p:spPr bwMode="auto">
            <a:xfrm>
              <a:off x="3258" y="2697"/>
              <a:ext cx="2101" cy="1335"/>
            </a:xfrm>
            <a:prstGeom prst="rect">
              <a:avLst/>
            </a:prstGeom>
            <a:noFill/>
            <a:ln w="9525">
              <a:noFill/>
              <a:miter lim="800000"/>
              <a:headEnd/>
              <a:tailEnd/>
            </a:ln>
          </p:spPr>
        </p:pic>
        <p:pic>
          <p:nvPicPr>
            <p:cNvPr id="19463" name="Picture 5" descr="DSC01025small"/>
            <p:cNvPicPr>
              <a:picLocks noChangeAspect="1" noChangeArrowheads="1"/>
            </p:cNvPicPr>
            <p:nvPr/>
          </p:nvPicPr>
          <p:blipFill>
            <a:blip r:embed="rId4"/>
            <a:srcRect/>
            <a:stretch>
              <a:fillRect/>
            </a:stretch>
          </p:blipFill>
          <p:spPr bwMode="auto">
            <a:xfrm>
              <a:off x="3305" y="773"/>
              <a:ext cx="1961" cy="1396"/>
            </a:xfrm>
            <a:prstGeom prst="rect">
              <a:avLst/>
            </a:prstGeom>
            <a:noFill/>
            <a:ln w="19050">
              <a:noFill/>
              <a:miter lim="800000"/>
              <a:headEnd/>
              <a:tailEnd/>
            </a:ln>
          </p:spPr>
        </p:pic>
        <p:pic>
          <p:nvPicPr>
            <p:cNvPr id="19464" name="Picture 6" descr="DSC01027small"/>
            <p:cNvPicPr>
              <a:picLocks noChangeAspect="1" noChangeArrowheads="1"/>
            </p:cNvPicPr>
            <p:nvPr/>
          </p:nvPicPr>
          <p:blipFill>
            <a:blip r:embed="rId5"/>
            <a:srcRect/>
            <a:stretch>
              <a:fillRect/>
            </a:stretch>
          </p:blipFill>
          <p:spPr bwMode="auto">
            <a:xfrm>
              <a:off x="271" y="768"/>
              <a:ext cx="1967" cy="1401"/>
            </a:xfrm>
            <a:prstGeom prst="rect">
              <a:avLst/>
            </a:prstGeom>
            <a:noFill/>
            <a:ln w="9525">
              <a:noFill/>
              <a:miter lim="800000"/>
              <a:headEnd/>
              <a:tailEnd/>
            </a:ln>
          </p:spPr>
        </p:pic>
        <p:pic>
          <p:nvPicPr>
            <p:cNvPr id="19465" name="Picture 7"/>
            <p:cNvPicPr>
              <a:picLocks noChangeAspect="1" noChangeArrowheads="1"/>
            </p:cNvPicPr>
            <p:nvPr/>
          </p:nvPicPr>
          <p:blipFill>
            <a:blip r:embed="rId6">
              <a:lum bright="6000"/>
            </a:blip>
            <a:srcRect l="12564" t="10939" r="10924" b="25003"/>
            <a:stretch>
              <a:fillRect/>
            </a:stretch>
          </p:blipFill>
          <p:spPr bwMode="auto">
            <a:xfrm>
              <a:off x="271" y="2741"/>
              <a:ext cx="1956" cy="1263"/>
            </a:xfrm>
            <a:prstGeom prst="rect">
              <a:avLst/>
            </a:prstGeom>
            <a:noFill/>
            <a:ln w="28575">
              <a:noFill/>
              <a:miter lim="800000"/>
              <a:headEnd/>
              <a:tailEnd/>
            </a:ln>
          </p:spPr>
        </p:pic>
        <p:sp>
          <p:nvSpPr>
            <p:cNvPr id="19466" name="Text Box 8"/>
            <p:cNvSpPr txBox="1">
              <a:spLocks noChangeArrowheads="1"/>
            </p:cNvSpPr>
            <p:nvPr/>
          </p:nvSpPr>
          <p:spPr bwMode="auto">
            <a:xfrm>
              <a:off x="672" y="2304"/>
              <a:ext cx="4379" cy="288"/>
            </a:xfrm>
            <a:prstGeom prst="rect">
              <a:avLst/>
            </a:prstGeom>
            <a:noFill/>
            <a:ln w="9525">
              <a:noFill/>
              <a:miter lim="800000"/>
              <a:headEnd/>
              <a:tailEnd/>
            </a:ln>
          </p:spPr>
          <p:txBody>
            <a:bodyPr wrap="none">
              <a:spAutoFit/>
            </a:bodyPr>
            <a:lstStyle/>
            <a:p>
              <a:pPr algn="ctr" eaLnBrk="0" hangingPunct="0"/>
              <a:r>
                <a:rPr lang="en-US" sz="2400"/>
                <a:t>Shoot damage		               Fruit Damage</a:t>
              </a:r>
            </a:p>
          </p:txBody>
        </p:sp>
        <p:sp>
          <p:nvSpPr>
            <p:cNvPr id="19467" name="Line 9"/>
            <p:cNvSpPr>
              <a:spLocks noChangeShapeType="1"/>
            </p:cNvSpPr>
            <p:nvPr/>
          </p:nvSpPr>
          <p:spPr bwMode="auto">
            <a:xfrm flipV="1">
              <a:off x="1205" y="1815"/>
              <a:ext cx="0" cy="532"/>
            </a:xfrm>
            <a:prstGeom prst="line">
              <a:avLst/>
            </a:prstGeom>
            <a:noFill/>
            <a:ln w="9525">
              <a:solidFill>
                <a:schemeClr val="tx1"/>
              </a:solidFill>
              <a:round/>
              <a:headEnd/>
              <a:tailEnd type="triangle" w="med" len="med"/>
            </a:ln>
          </p:spPr>
          <p:txBody>
            <a:bodyPr/>
            <a:lstStyle/>
            <a:p>
              <a:endParaRPr lang="en-US"/>
            </a:p>
          </p:txBody>
        </p:sp>
        <p:sp>
          <p:nvSpPr>
            <p:cNvPr id="19468" name="Line 10"/>
            <p:cNvSpPr>
              <a:spLocks noChangeShapeType="1"/>
            </p:cNvSpPr>
            <p:nvPr/>
          </p:nvSpPr>
          <p:spPr bwMode="auto">
            <a:xfrm flipV="1">
              <a:off x="1205" y="2613"/>
              <a:ext cx="0" cy="532"/>
            </a:xfrm>
            <a:prstGeom prst="line">
              <a:avLst/>
            </a:prstGeom>
            <a:noFill/>
            <a:ln w="9525">
              <a:solidFill>
                <a:schemeClr val="tx1"/>
              </a:solidFill>
              <a:round/>
              <a:headEnd type="triangle" w="med" len="med"/>
              <a:tailEnd/>
            </a:ln>
          </p:spPr>
          <p:txBody>
            <a:bodyPr/>
            <a:lstStyle/>
            <a:p>
              <a:endParaRPr lang="en-US"/>
            </a:p>
          </p:txBody>
        </p:sp>
        <p:sp>
          <p:nvSpPr>
            <p:cNvPr id="19469" name="Line 11"/>
            <p:cNvSpPr>
              <a:spLocks noChangeShapeType="1"/>
            </p:cNvSpPr>
            <p:nvPr/>
          </p:nvSpPr>
          <p:spPr bwMode="auto">
            <a:xfrm flipV="1">
              <a:off x="4332" y="1770"/>
              <a:ext cx="0" cy="533"/>
            </a:xfrm>
            <a:prstGeom prst="line">
              <a:avLst/>
            </a:prstGeom>
            <a:noFill/>
            <a:ln w="9525">
              <a:solidFill>
                <a:schemeClr val="tx1"/>
              </a:solidFill>
              <a:round/>
              <a:headEnd/>
              <a:tailEnd type="triangle" w="med" len="med"/>
            </a:ln>
          </p:spPr>
          <p:txBody>
            <a:bodyPr/>
            <a:lstStyle/>
            <a:p>
              <a:endParaRPr lang="en-US"/>
            </a:p>
          </p:txBody>
        </p:sp>
        <p:sp>
          <p:nvSpPr>
            <p:cNvPr id="19470" name="Line 12"/>
            <p:cNvSpPr>
              <a:spLocks noChangeShapeType="1"/>
            </p:cNvSpPr>
            <p:nvPr/>
          </p:nvSpPr>
          <p:spPr bwMode="auto">
            <a:xfrm flipV="1">
              <a:off x="4332" y="2569"/>
              <a:ext cx="0" cy="532"/>
            </a:xfrm>
            <a:prstGeom prst="line">
              <a:avLst/>
            </a:prstGeom>
            <a:noFill/>
            <a:ln w="9525">
              <a:solidFill>
                <a:schemeClr val="tx1"/>
              </a:solidFill>
              <a:round/>
              <a:headEnd type="triangle" w="med" len="med"/>
              <a:tailEnd/>
            </a:ln>
          </p:spPr>
          <p:txBody>
            <a:bodyPr/>
            <a:lstStyle/>
            <a:p>
              <a:endParaRPr lang="en-US"/>
            </a:p>
          </p:txBody>
        </p:sp>
      </p:grpSp>
      <p:sp>
        <p:nvSpPr>
          <p:cNvPr id="8" name="Text Placeholder 4"/>
          <p:cNvSpPr>
            <a:spLocks noGrp="1"/>
          </p:cNvSpPr>
          <p:nvPr>
            <p:ph type="body" sz="quarter" idx="4294967295"/>
          </p:nvPr>
        </p:nvSpPr>
        <p:spPr>
          <a:xfrm>
            <a:off x="457200" y="0"/>
            <a:ext cx="8382000" cy="1066800"/>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a:spcBef>
                <a:spcPct val="0"/>
              </a:spcBef>
              <a:buFont typeface="Arial" pitchFamily="34" charset="0"/>
              <a:buNone/>
              <a:defRPr/>
            </a:pPr>
            <a:r>
              <a:rPr lang="en-US" b="1" dirty="0" smtClean="0">
                <a:solidFill>
                  <a:schemeClr val="bg1"/>
                </a:solidFill>
              </a:rPr>
              <a:t>60 - 70% of damage is caused by fruit and shoot borer</a:t>
            </a:r>
          </a:p>
        </p:txBody>
      </p:sp>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Development of Bt Brinjal..</a:t>
            </a:r>
            <a:endParaRPr lang="en-IN" dirty="0" smtClean="0"/>
          </a:p>
        </p:txBody>
      </p:sp>
      <p:sp>
        <p:nvSpPr>
          <p:cNvPr id="17411" name="Content Placeholder 2"/>
          <p:cNvSpPr>
            <a:spLocks noGrp="1"/>
          </p:cNvSpPr>
          <p:nvPr>
            <p:ph idx="1"/>
          </p:nvPr>
        </p:nvSpPr>
        <p:spPr>
          <a:xfrm>
            <a:off x="457200" y="2362200"/>
            <a:ext cx="8229600" cy="3962400"/>
          </a:xfrm>
        </p:spPr>
        <p:txBody>
          <a:bodyPr>
            <a:normAutofit fontScale="92500" lnSpcReduction="10000"/>
          </a:bodyPr>
          <a:lstStyle/>
          <a:p>
            <a:pPr algn="just">
              <a:buFont typeface="Wingdings 2" pitchFamily="18" charset="2"/>
              <a:buNone/>
            </a:pPr>
            <a:r>
              <a:rPr lang="en-IN" dirty="0" smtClean="0"/>
              <a:t>Bt brinjal, Event EE1 developed by: </a:t>
            </a:r>
          </a:p>
          <a:p>
            <a:pPr algn="just">
              <a:buFont typeface="Wingdings 2" pitchFamily="18" charset="2"/>
              <a:buNone/>
            </a:pPr>
            <a:endParaRPr lang="en-IN" dirty="0" smtClean="0"/>
          </a:p>
          <a:p>
            <a:pPr marL="850900" lvl="1" indent="-457200" algn="just">
              <a:buFont typeface="Calibri" pitchFamily="34" charset="0"/>
              <a:buAutoNum type="arabicPeriod"/>
            </a:pPr>
            <a:r>
              <a:rPr lang="en-IN" dirty="0" smtClean="0"/>
              <a:t>The </a:t>
            </a:r>
            <a:r>
              <a:rPr lang="en-IN" dirty="0" err="1" smtClean="0"/>
              <a:t>Maharashtra</a:t>
            </a:r>
            <a:r>
              <a:rPr lang="en-IN" dirty="0" smtClean="0"/>
              <a:t> Hybrid Seeds Company Ltd. (</a:t>
            </a:r>
            <a:r>
              <a:rPr lang="en-IN" b="1" dirty="0" err="1" smtClean="0"/>
              <a:t>Mahyco</a:t>
            </a:r>
            <a:r>
              <a:rPr lang="en-IN" dirty="0" smtClean="0"/>
              <a:t>), Mumbai, a subsidiary of Monsanto Company, and </a:t>
            </a:r>
          </a:p>
          <a:p>
            <a:pPr marL="850900" lvl="1" indent="-457200" algn="just">
              <a:buFont typeface="Calibri" pitchFamily="34" charset="0"/>
              <a:buAutoNum type="arabicPeriod"/>
            </a:pPr>
            <a:r>
              <a:rPr lang="en-IN" dirty="0" smtClean="0"/>
              <a:t>The University of Agricultural Sciences (UAS), </a:t>
            </a:r>
            <a:r>
              <a:rPr lang="en-IN" dirty="0" err="1" smtClean="0"/>
              <a:t>Dharwad</a:t>
            </a:r>
            <a:r>
              <a:rPr lang="en-IN" dirty="0" smtClean="0"/>
              <a:t>  and </a:t>
            </a:r>
          </a:p>
          <a:p>
            <a:pPr marL="850900" lvl="1" indent="-457200" algn="just">
              <a:buFont typeface="Calibri" pitchFamily="34" charset="0"/>
              <a:buAutoNum type="arabicPeriod"/>
            </a:pPr>
            <a:r>
              <a:rPr lang="en-IN" dirty="0" smtClean="0"/>
              <a:t>The Tamil </a:t>
            </a:r>
            <a:r>
              <a:rPr lang="en-IN" dirty="0" err="1" smtClean="0"/>
              <a:t>Nadu</a:t>
            </a:r>
            <a:r>
              <a:rPr lang="en-IN" dirty="0" smtClean="0"/>
              <a:t> Agricultural University (TNAU), </a:t>
            </a:r>
            <a:r>
              <a:rPr lang="en-IN" dirty="0" err="1" smtClean="0"/>
              <a:t>Coimbatore</a:t>
            </a:r>
            <a:r>
              <a:rPr lang="en-IN" dirty="0" smtClean="0"/>
              <a:t> </a:t>
            </a:r>
          </a:p>
        </p:txBody>
      </p:sp>
      <p:sp>
        <p:nvSpPr>
          <p:cNvPr id="6" name="Slide Number Placeholder 5"/>
          <p:cNvSpPr>
            <a:spLocks noGrp="1"/>
          </p:cNvSpPr>
          <p:nvPr>
            <p:ph type="sldNum" sz="quarter" idx="12"/>
          </p:nvPr>
        </p:nvSpPr>
        <p:spPr/>
        <p:txBody>
          <a:bodyPr/>
          <a:lstStyle/>
          <a:p>
            <a:pPr>
              <a:defRPr/>
            </a:pPr>
            <a:fld id="{75E6C454-6D1E-4E85-ABC3-7E324B2F6EF4}" type="slidenum">
              <a:rPr lang="en-US" smtClean="0"/>
              <a:pPr>
                <a:defRPr/>
              </a:pPr>
              <a:t>14</a:t>
            </a:fld>
            <a:endParaRPr lang="en-US"/>
          </a:p>
        </p:txBody>
      </p:sp>
    </p:spTree>
  </p:cSld>
  <p:clrMapOvr>
    <a:overrideClrMapping bg1="lt1" tx1="dk1" bg2="lt2" tx2="dk2" accent1="accent1" accent2="accent2" accent3="accent3" accent4="accent4" accent5="accent5" accent6="accent6" hlink="hlink" folHlink="folHlink"/>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r"/>
            <a:r>
              <a:rPr lang="en-US" smtClean="0"/>
              <a:t>Mahyco’s Presentation ..</a:t>
            </a:r>
            <a:endParaRPr lang="en-IN" smtClean="0"/>
          </a:p>
        </p:txBody>
      </p:sp>
      <p:sp>
        <p:nvSpPr>
          <p:cNvPr id="19459" name="Content Placeholder 2"/>
          <p:cNvSpPr>
            <a:spLocks noGrp="1"/>
          </p:cNvSpPr>
          <p:nvPr>
            <p:ph idx="1"/>
          </p:nvPr>
        </p:nvSpPr>
        <p:spPr/>
        <p:txBody>
          <a:bodyPr>
            <a:normAutofit/>
          </a:bodyPr>
          <a:lstStyle/>
          <a:p>
            <a:r>
              <a:rPr lang="en-US" sz="3200" dirty="0" err="1" smtClean="0"/>
              <a:t>Mahyco</a:t>
            </a:r>
            <a:r>
              <a:rPr lang="en-US" sz="3200" dirty="0" smtClean="0"/>
              <a:t> presented its various test results from 2000 to 2006 on Bt Brinjal on May 26 2006, and concluded that</a:t>
            </a:r>
          </a:p>
          <a:p>
            <a:pPr lvl="1"/>
            <a:r>
              <a:rPr lang="en-IN" sz="3200" dirty="0" smtClean="0"/>
              <a:t>The target pest is controlled by Bt </a:t>
            </a:r>
            <a:r>
              <a:rPr lang="en-IN" sz="3200" dirty="0" err="1" smtClean="0"/>
              <a:t>brinjal</a:t>
            </a:r>
            <a:r>
              <a:rPr lang="en-IN" sz="3200" dirty="0" smtClean="0"/>
              <a:t>. </a:t>
            </a:r>
          </a:p>
          <a:p>
            <a:pPr lvl="1"/>
            <a:r>
              <a:rPr lang="en-IN" sz="3200" dirty="0" smtClean="0"/>
              <a:t> </a:t>
            </a:r>
            <a:r>
              <a:rPr lang="en-IN" sz="3200" dirty="0" err="1" smtClean="0"/>
              <a:t>Biosafety</a:t>
            </a:r>
            <a:r>
              <a:rPr lang="en-IN" sz="3200" dirty="0" smtClean="0"/>
              <a:t> studies conducted till date show no significant differences between Bt and non-Bt </a:t>
            </a:r>
            <a:r>
              <a:rPr lang="en-IN" sz="3200" dirty="0" err="1" smtClean="0"/>
              <a:t>brinjal</a:t>
            </a:r>
            <a:endParaRPr lang="en-IN" sz="3200" dirty="0" smtClean="0"/>
          </a:p>
          <a:p>
            <a:endParaRPr lang="en-US" sz="3200" dirty="0" smtClean="0"/>
          </a:p>
          <a:p>
            <a:endParaRPr lang="en-IN" sz="2000" dirty="0" smtClean="0"/>
          </a:p>
          <a:p>
            <a:endParaRPr lang="en-IN" sz="2000" dirty="0" smtClean="0"/>
          </a:p>
        </p:txBody>
      </p:sp>
      <p:sp>
        <p:nvSpPr>
          <p:cNvPr id="4" name="Date Placeholder 3"/>
          <p:cNvSpPr>
            <a:spLocks noGrp="1"/>
          </p:cNvSpPr>
          <p:nvPr>
            <p:ph type="dt" sz="half" idx="10"/>
          </p:nvPr>
        </p:nvSpPr>
        <p:spPr/>
        <p:txBody>
          <a:bodyPr/>
          <a:lstStyle/>
          <a:p>
            <a:pPr>
              <a:defRPr/>
            </a:pPr>
            <a:r>
              <a:rPr lang="en-US" smtClean="0"/>
              <a:t>February 27, 2012</a:t>
            </a:r>
            <a:endParaRPr lang="en-US"/>
          </a:p>
        </p:txBody>
      </p:sp>
      <p:sp>
        <p:nvSpPr>
          <p:cNvPr id="5" name="Footer Placeholder 4"/>
          <p:cNvSpPr>
            <a:spLocks noGrp="1"/>
          </p:cNvSpPr>
          <p:nvPr>
            <p:ph type="ftr" sz="quarter" idx="11"/>
          </p:nvPr>
        </p:nvSpPr>
        <p:spPr/>
        <p:txBody>
          <a:bodyPr/>
          <a:lstStyle/>
          <a:p>
            <a:pPr>
              <a:defRPr/>
            </a:pPr>
            <a:r>
              <a:rPr lang="en-US" smtClean="0"/>
              <a:t>ICEIPM Conference - NACETEM, Ife Ife, Nigeria</a:t>
            </a:r>
            <a:endParaRPr lang="en-US"/>
          </a:p>
        </p:txBody>
      </p:sp>
      <p:sp>
        <p:nvSpPr>
          <p:cNvPr id="6" name="Slide Number Placeholder 5"/>
          <p:cNvSpPr>
            <a:spLocks noGrp="1"/>
          </p:cNvSpPr>
          <p:nvPr>
            <p:ph type="sldNum" sz="quarter" idx="12"/>
          </p:nvPr>
        </p:nvSpPr>
        <p:spPr/>
        <p:txBody>
          <a:bodyPr/>
          <a:lstStyle/>
          <a:p>
            <a:pPr>
              <a:defRPr/>
            </a:pPr>
            <a:fld id="{65A0C50E-859F-495B-9AF8-2867A9120DD6}" type="slidenum">
              <a:rPr lang="en-US" smtClean="0"/>
              <a:pPr>
                <a:defRPr/>
              </a:pPr>
              <a:t>15</a:t>
            </a:fld>
            <a:endParaRPr lang="en-US"/>
          </a:p>
        </p:txBody>
      </p:sp>
    </p:spTree>
  </p:cSld>
  <p:clrMapOvr>
    <a:overrideClrMapping bg1="lt1" tx1="dk1" bg2="lt2" tx2="dk2" accent1="accent1" accent2="accent2" accent3="accent3" accent4="accent4" accent5="accent5" accent6="accent6" hlink="hlink" folHlink="folHlink"/>
  </p:clrMapOvr>
  <p:transition spd="slow">
    <p:wheel spokes="2"/>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r"/>
            <a:r>
              <a:rPr lang="en-US" smtClean="0"/>
              <a:t>Regulatory Framework</a:t>
            </a:r>
            <a:endParaRPr lang="en-IN" smtClean="0"/>
          </a:p>
        </p:txBody>
      </p:sp>
      <p:sp>
        <p:nvSpPr>
          <p:cNvPr id="20483" name="Content Placeholder 2"/>
          <p:cNvSpPr>
            <a:spLocks noGrp="1"/>
          </p:cNvSpPr>
          <p:nvPr>
            <p:ph idx="1"/>
          </p:nvPr>
        </p:nvSpPr>
        <p:spPr>
          <a:xfrm>
            <a:off x="457200" y="1981200"/>
            <a:ext cx="8229600" cy="4389438"/>
          </a:xfrm>
        </p:spPr>
        <p:txBody>
          <a:bodyPr>
            <a:normAutofit/>
          </a:bodyPr>
          <a:lstStyle/>
          <a:p>
            <a:pPr>
              <a:buFont typeface="Wingdings" pitchFamily="2" charset="2"/>
              <a:buNone/>
            </a:pPr>
            <a:r>
              <a:rPr lang="en-US" sz="2400" smtClean="0"/>
              <a:t>At Central Level</a:t>
            </a:r>
          </a:p>
          <a:p>
            <a:pPr algn="just"/>
            <a:r>
              <a:rPr lang="en-US" sz="2400" smtClean="0"/>
              <a:t> </a:t>
            </a:r>
            <a:r>
              <a:rPr lang="en-US" sz="2000" smtClean="0"/>
              <a:t>Genetic Engineering Approval Committee (GEAC) under Ministry of Environment and forests (MoEF)  for </a:t>
            </a:r>
            <a:r>
              <a:rPr lang="en-IN" sz="2000" smtClean="0"/>
              <a:t>approval of activities involving large scale use of hazardous microorganisms and recombinants in research and industrial production from the environmental angle including field trials</a:t>
            </a:r>
          </a:p>
          <a:p>
            <a:pPr algn="just">
              <a:buFont typeface="Wingdings 2" pitchFamily="18" charset="2"/>
              <a:buNone/>
            </a:pPr>
            <a:endParaRPr lang="en-US" sz="2000" smtClean="0"/>
          </a:p>
          <a:p>
            <a:pPr algn="just"/>
            <a:r>
              <a:rPr lang="en-US" sz="2000" smtClean="0"/>
              <a:t>Review Committee on Genetic Manipulation (RCGM)  &amp; Recombinant DNA Advisory Committee (RDAC) under Department of Biotechnology (DBT) Ministry of Science and Technology - </a:t>
            </a:r>
            <a:r>
              <a:rPr lang="en-IN" sz="2000" smtClean="0"/>
              <a:t>with the mandate to monitor safety aspects of ongoing research projects and activities involving such genetically engineered organisms and also to recommend appropriate safety regulations for India. </a:t>
            </a:r>
            <a:endParaRPr lang="en-US" sz="2000" smtClean="0"/>
          </a:p>
        </p:txBody>
      </p:sp>
      <p:sp>
        <p:nvSpPr>
          <p:cNvPr id="4" name="Date Placeholder 3"/>
          <p:cNvSpPr>
            <a:spLocks noGrp="1"/>
          </p:cNvSpPr>
          <p:nvPr>
            <p:ph type="dt" sz="half" idx="10"/>
          </p:nvPr>
        </p:nvSpPr>
        <p:spPr/>
        <p:txBody>
          <a:bodyPr/>
          <a:lstStyle/>
          <a:p>
            <a:pPr>
              <a:defRPr/>
            </a:pPr>
            <a:r>
              <a:rPr lang="en-US" dirty="0" smtClean="0"/>
              <a:t>February 27, 2012</a:t>
            </a:r>
            <a:endParaRPr lang="en-US" dirty="0"/>
          </a:p>
        </p:txBody>
      </p:sp>
      <p:sp>
        <p:nvSpPr>
          <p:cNvPr id="5" name="Footer Placeholder 4"/>
          <p:cNvSpPr>
            <a:spLocks noGrp="1"/>
          </p:cNvSpPr>
          <p:nvPr>
            <p:ph type="ftr" sz="quarter" idx="11"/>
          </p:nvPr>
        </p:nvSpPr>
        <p:spPr/>
        <p:txBody>
          <a:bodyPr/>
          <a:lstStyle/>
          <a:p>
            <a:pPr>
              <a:defRPr/>
            </a:pPr>
            <a:r>
              <a:rPr lang="en-US" dirty="0" smtClean="0"/>
              <a:t>ICEIPM Conference - NACETEM, Ife </a:t>
            </a:r>
            <a:r>
              <a:rPr lang="en-US" dirty="0" err="1" smtClean="0"/>
              <a:t>Ife</a:t>
            </a:r>
            <a:r>
              <a:rPr lang="en-US" dirty="0" smtClean="0"/>
              <a:t>, Nigeria</a:t>
            </a:r>
            <a:endParaRPr lang="en-US" dirty="0"/>
          </a:p>
        </p:txBody>
      </p:sp>
      <p:sp>
        <p:nvSpPr>
          <p:cNvPr id="6" name="Slide Number Placeholder 5"/>
          <p:cNvSpPr>
            <a:spLocks noGrp="1"/>
          </p:cNvSpPr>
          <p:nvPr>
            <p:ph type="sldNum" sz="quarter" idx="12"/>
          </p:nvPr>
        </p:nvSpPr>
        <p:spPr/>
        <p:txBody>
          <a:bodyPr/>
          <a:lstStyle/>
          <a:p>
            <a:pPr>
              <a:defRPr/>
            </a:pPr>
            <a:fld id="{1C138826-35E3-4D4A-839D-EBE4C032B812}" type="slidenum">
              <a:rPr lang="en-US" smtClean="0"/>
              <a:pPr>
                <a:defRPr/>
              </a:pPr>
              <a:t>16</a:t>
            </a:fld>
            <a:endParaRPr lang="en-US"/>
          </a:p>
        </p:txBody>
      </p:sp>
    </p:spTree>
  </p:cSld>
  <p:clrMapOvr>
    <a:overrideClrMapping bg1="lt1" tx1="dk1" bg2="lt2" tx2="dk2" accent1="accent1" accent2="accent2" accent3="accent3" accent4="accent4" accent5="accent5" accent6="accent6" hlink="hlink" folHlink="folHlink"/>
  </p:clrMapOvr>
  <p:transition spd="slow">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r"/>
            <a:r>
              <a:rPr lang="en-US" smtClean="0"/>
              <a:t>Regulation..</a:t>
            </a:r>
            <a:endParaRPr lang="en-IN" smtClean="0"/>
          </a:p>
        </p:txBody>
      </p:sp>
      <p:sp>
        <p:nvSpPr>
          <p:cNvPr id="21507" name="Content Placeholder 2"/>
          <p:cNvSpPr>
            <a:spLocks noGrp="1"/>
          </p:cNvSpPr>
          <p:nvPr>
            <p:ph idx="1"/>
          </p:nvPr>
        </p:nvSpPr>
        <p:spPr/>
        <p:txBody>
          <a:bodyPr/>
          <a:lstStyle/>
          <a:p>
            <a:pPr>
              <a:buFont typeface="Wingdings 2" pitchFamily="18" charset="2"/>
              <a:buNone/>
            </a:pPr>
            <a:r>
              <a:rPr lang="en-US" sz="3600" smtClean="0"/>
              <a:t>At State and District Level </a:t>
            </a:r>
          </a:p>
          <a:p>
            <a:r>
              <a:rPr lang="en-US" sz="2800" smtClean="0"/>
              <a:t>Institutional Biosafety Committee (IBSC) </a:t>
            </a:r>
          </a:p>
          <a:p>
            <a:r>
              <a:rPr lang="en-US" sz="2800" smtClean="0"/>
              <a:t>State Biotechnology Coordination Committee (SBCC)  </a:t>
            </a:r>
          </a:p>
          <a:p>
            <a:r>
              <a:rPr lang="en-US" sz="2800" smtClean="0"/>
              <a:t>District Level Committee (DLC)</a:t>
            </a:r>
          </a:p>
          <a:p>
            <a:r>
              <a:rPr lang="en-US" sz="2800" smtClean="0"/>
              <a:t>Food Regulatory Authority of India – to monitor and trace the GM foods – Labeling for consumer choice and citizen rights</a:t>
            </a:r>
          </a:p>
          <a:p>
            <a:endParaRPr lang="en-IN" smtClean="0"/>
          </a:p>
        </p:txBody>
      </p:sp>
      <p:sp>
        <p:nvSpPr>
          <p:cNvPr id="4" name="Date Placeholder 3"/>
          <p:cNvSpPr>
            <a:spLocks noGrp="1"/>
          </p:cNvSpPr>
          <p:nvPr>
            <p:ph type="dt" sz="half" idx="10"/>
          </p:nvPr>
        </p:nvSpPr>
        <p:spPr/>
        <p:txBody>
          <a:bodyPr/>
          <a:lstStyle/>
          <a:p>
            <a:pPr>
              <a:defRPr/>
            </a:pPr>
            <a:r>
              <a:rPr lang="en-US" smtClean="0"/>
              <a:t>February 27, 2012</a:t>
            </a:r>
            <a:endParaRPr lang="en-US"/>
          </a:p>
        </p:txBody>
      </p:sp>
      <p:sp>
        <p:nvSpPr>
          <p:cNvPr id="5" name="Footer Placeholder 4"/>
          <p:cNvSpPr>
            <a:spLocks noGrp="1"/>
          </p:cNvSpPr>
          <p:nvPr>
            <p:ph type="ftr" sz="quarter" idx="11"/>
          </p:nvPr>
        </p:nvSpPr>
        <p:spPr/>
        <p:txBody>
          <a:bodyPr/>
          <a:lstStyle/>
          <a:p>
            <a:pPr>
              <a:defRPr/>
            </a:pPr>
            <a:r>
              <a:rPr lang="en-US" smtClean="0"/>
              <a:t>ICEIPM Conference - NACETEM, Ife Ife, Nigeria</a:t>
            </a:r>
            <a:endParaRPr lang="en-US"/>
          </a:p>
        </p:txBody>
      </p:sp>
      <p:sp>
        <p:nvSpPr>
          <p:cNvPr id="6" name="Slide Number Placeholder 5"/>
          <p:cNvSpPr>
            <a:spLocks noGrp="1"/>
          </p:cNvSpPr>
          <p:nvPr>
            <p:ph type="sldNum" sz="quarter" idx="12"/>
          </p:nvPr>
        </p:nvSpPr>
        <p:spPr/>
        <p:txBody>
          <a:bodyPr/>
          <a:lstStyle/>
          <a:p>
            <a:pPr>
              <a:defRPr/>
            </a:pPr>
            <a:fld id="{F4FEA4CC-5DDB-4F50-98BF-7E1F01E0B67B}" type="slidenum">
              <a:rPr lang="en-US" smtClean="0"/>
              <a:pPr>
                <a:defRPr/>
              </a:pPr>
              <a:t>17</a:t>
            </a:fld>
            <a:endParaRPr lang="en-US"/>
          </a:p>
        </p:txBody>
      </p:sp>
    </p:spTree>
  </p:cSld>
  <p:clrMapOvr>
    <a:overrideClrMapping bg1="lt1" tx1="dk1" bg2="lt2" tx2="dk2" accent1="accent1" accent2="accent2" accent3="accent3" accent4="accent4" accent5="accent5" accent6="accent6" hlink="hlink" folHlink="folHlink"/>
  </p:clrMapOvr>
  <p:transition spd="slow">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February 27, 2012</a:t>
            </a:r>
          </a:p>
        </p:txBody>
      </p:sp>
      <p:sp>
        <p:nvSpPr>
          <p:cNvPr id="3" name="Footer Placeholder 2"/>
          <p:cNvSpPr>
            <a:spLocks noGrp="1"/>
          </p:cNvSpPr>
          <p:nvPr>
            <p:ph type="ftr" sz="quarter" idx="11"/>
          </p:nvPr>
        </p:nvSpPr>
        <p:spPr/>
        <p:txBody>
          <a:bodyPr/>
          <a:lstStyle/>
          <a:p>
            <a:pPr>
              <a:defRPr/>
            </a:pPr>
            <a:r>
              <a:rPr lang="en-US"/>
              <a:t>ICEIPM Conference - NACETEM, Ife Ife, Nigeria</a:t>
            </a:r>
          </a:p>
        </p:txBody>
      </p:sp>
      <p:sp>
        <p:nvSpPr>
          <p:cNvPr id="4" name="Slide Number Placeholder 3"/>
          <p:cNvSpPr>
            <a:spLocks noGrp="1"/>
          </p:cNvSpPr>
          <p:nvPr>
            <p:ph type="sldNum" sz="quarter" idx="12"/>
          </p:nvPr>
        </p:nvSpPr>
        <p:spPr/>
        <p:txBody>
          <a:bodyPr/>
          <a:lstStyle/>
          <a:p>
            <a:pPr>
              <a:defRPr/>
            </a:pPr>
            <a:fld id="{1DD78897-C3D3-47A8-8989-703AD9A6D302}" type="slidenum">
              <a:rPr lang="en-US" smtClean="0"/>
              <a:pPr>
                <a:defRPr/>
              </a:pPr>
              <a:t>18</a:t>
            </a:fld>
            <a:endParaRPr lang="en-US"/>
          </a:p>
        </p:txBody>
      </p:sp>
      <p:sp>
        <p:nvSpPr>
          <p:cNvPr id="31749" name="TextBox 4"/>
          <p:cNvSpPr txBox="1">
            <a:spLocks noChangeArrowheads="1"/>
          </p:cNvSpPr>
          <p:nvPr/>
        </p:nvSpPr>
        <p:spPr bwMode="auto">
          <a:xfrm>
            <a:off x="1981200" y="1066800"/>
            <a:ext cx="4572000" cy="132397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4000" dirty="0"/>
              <a:t>Scientific Validations</a:t>
            </a:r>
            <a:endParaRPr lang="en-IN" sz="4000" dirty="0"/>
          </a:p>
        </p:txBody>
      </p:sp>
      <p:sp>
        <p:nvSpPr>
          <p:cNvPr id="31750" name="TextBox 5"/>
          <p:cNvSpPr txBox="1">
            <a:spLocks noChangeArrowheads="1"/>
          </p:cNvSpPr>
          <p:nvPr/>
        </p:nvSpPr>
        <p:spPr bwMode="auto">
          <a:xfrm>
            <a:off x="990600" y="2895600"/>
            <a:ext cx="1828800" cy="369888"/>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Environment</a:t>
            </a:r>
            <a:endParaRPr lang="en-IN" dirty="0"/>
          </a:p>
        </p:txBody>
      </p:sp>
      <p:sp>
        <p:nvSpPr>
          <p:cNvPr id="31751" name="TextBox 6"/>
          <p:cNvSpPr txBox="1">
            <a:spLocks noChangeArrowheads="1"/>
          </p:cNvSpPr>
          <p:nvPr/>
        </p:nvSpPr>
        <p:spPr bwMode="auto">
          <a:xfrm>
            <a:off x="3429000" y="2895600"/>
            <a:ext cx="1600200" cy="369888"/>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Health Issues</a:t>
            </a:r>
            <a:endParaRPr lang="en-IN" dirty="0"/>
          </a:p>
        </p:txBody>
      </p:sp>
      <p:sp>
        <p:nvSpPr>
          <p:cNvPr id="31752" name="TextBox 7"/>
          <p:cNvSpPr txBox="1">
            <a:spLocks noChangeArrowheads="1"/>
          </p:cNvSpPr>
          <p:nvPr/>
        </p:nvSpPr>
        <p:spPr bwMode="auto">
          <a:xfrm>
            <a:off x="5562600" y="2971800"/>
            <a:ext cx="2209800" cy="38100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defRPr/>
            </a:pPr>
            <a:r>
              <a:rPr lang="en-US"/>
              <a:t>Technology</a:t>
            </a:r>
            <a:endParaRPr lang="en-IN"/>
          </a:p>
        </p:txBody>
      </p:sp>
      <p:sp>
        <p:nvSpPr>
          <p:cNvPr id="31753" name="TextBox 8"/>
          <p:cNvSpPr txBox="1">
            <a:spLocks noChangeArrowheads="1"/>
          </p:cNvSpPr>
          <p:nvPr/>
        </p:nvSpPr>
        <p:spPr bwMode="auto">
          <a:xfrm>
            <a:off x="990600" y="3886200"/>
            <a:ext cx="1371600" cy="369888"/>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Biodiversity</a:t>
            </a:r>
            <a:endParaRPr lang="en-IN" dirty="0"/>
          </a:p>
        </p:txBody>
      </p:sp>
      <p:sp>
        <p:nvSpPr>
          <p:cNvPr id="31754" name="TextBox 9"/>
          <p:cNvSpPr txBox="1">
            <a:spLocks noChangeArrowheads="1"/>
          </p:cNvSpPr>
          <p:nvPr/>
        </p:nvSpPr>
        <p:spPr bwMode="auto">
          <a:xfrm>
            <a:off x="914400" y="4800600"/>
            <a:ext cx="1676400" cy="646113"/>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Insect Resistance</a:t>
            </a:r>
            <a:endParaRPr lang="en-IN" dirty="0"/>
          </a:p>
        </p:txBody>
      </p:sp>
      <p:sp>
        <p:nvSpPr>
          <p:cNvPr id="31755" name="TextBox 10"/>
          <p:cNvSpPr txBox="1">
            <a:spLocks noChangeArrowheads="1"/>
          </p:cNvSpPr>
          <p:nvPr/>
        </p:nvSpPr>
        <p:spPr bwMode="auto">
          <a:xfrm>
            <a:off x="3352800" y="3657600"/>
            <a:ext cx="1828800" cy="1477963"/>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Gene transfer to humans / animals and other living systems</a:t>
            </a:r>
            <a:endParaRPr lang="en-IN" dirty="0"/>
          </a:p>
        </p:txBody>
      </p:sp>
      <p:sp>
        <p:nvSpPr>
          <p:cNvPr id="31756" name="TextBox 11"/>
          <p:cNvSpPr txBox="1">
            <a:spLocks noChangeArrowheads="1"/>
          </p:cNvSpPr>
          <p:nvPr/>
        </p:nvSpPr>
        <p:spPr bwMode="auto">
          <a:xfrm>
            <a:off x="3352800" y="5486400"/>
            <a:ext cx="2300288" cy="36988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dirty="0"/>
              <a:t>Toxins and Allergens</a:t>
            </a:r>
            <a:endParaRPr lang="en-IN" dirty="0"/>
          </a:p>
        </p:txBody>
      </p:sp>
      <p:sp>
        <p:nvSpPr>
          <p:cNvPr id="31757" name="TextBox 12"/>
          <p:cNvSpPr txBox="1">
            <a:spLocks noChangeArrowheads="1"/>
          </p:cNvSpPr>
          <p:nvPr/>
        </p:nvSpPr>
        <p:spPr bwMode="auto">
          <a:xfrm>
            <a:off x="5867400" y="3886200"/>
            <a:ext cx="2209800" cy="646113"/>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defRPr/>
            </a:pPr>
            <a:r>
              <a:rPr lang="en-US"/>
              <a:t>Transformation Systems</a:t>
            </a:r>
            <a:endParaRPr lang="en-IN"/>
          </a:p>
        </p:txBody>
      </p:sp>
      <p:sp>
        <p:nvSpPr>
          <p:cNvPr id="31758" name="TextBox 13"/>
          <p:cNvSpPr txBox="1">
            <a:spLocks noChangeArrowheads="1"/>
          </p:cNvSpPr>
          <p:nvPr/>
        </p:nvSpPr>
        <p:spPr bwMode="auto">
          <a:xfrm>
            <a:off x="5867400" y="5181600"/>
            <a:ext cx="2813050" cy="36988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dirty="0"/>
              <a:t>Antibiotic marker systems</a:t>
            </a:r>
            <a:endParaRPr lang="en-IN" dirty="0"/>
          </a:p>
        </p:txBody>
      </p:sp>
      <p:sp>
        <p:nvSpPr>
          <p:cNvPr id="19" name="Down Arrow 18"/>
          <p:cNvSpPr/>
          <p:nvPr/>
        </p:nvSpPr>
        <p:spPr>
          <a:xfrm>
            <a:off x="1981200" y="2438400"/>
            <a:ext cx="484188" cy="444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0" name="Down Arrow 19"/>
          <p:cNvSpPr/>
          <p:nvPr/>
        </p:nvSpPr>
        <p:spPr>
          <a:xfrm>
            <a:off x="3810000" y="2438400"/>
            <a:ext cx="484188" cy="444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1" name="Down Arrow 20"/>
          <p:cNvSpPr/>
          <p:nvPr/>
        </p:nvSpPr>
        <p:spPr>
          <a:xfrm>
            <a:off x="6172200" y="2438400"/>
            <a:ext cx="484188" cy="444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2" name="Down Arrow 21"/>
          <p:cNvSpPr/>
          <p:nvPr/>
        </p:nvSpPr>
        <p:spPr>
          <a:xfrm>
            <a:off x="1676400" y="3352800"/>
            <a:ext cx="484188" cy="444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3" name="Down Arrow 22"/>
          <p:cNvSpPr/>
          <p:nvPr/>
        </p:nvSpPr>
        <p:spPr>
          <a:xfrm>
            <a:off x="1752600" y="4343400"/>
            <a:ext cx="484188" cy="444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4" name="Down Arrow 23"/>
          <p:cNvSpPr/>
          <p:nvPr/>
        </p:nvSpPr>
        <p:spPr>
          <a:xfrm>
            <a:off x="3886200" y="3276600"/>
            <a:ext cx="484188" cy="444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5" name="Down Arrow 24"/>
          <p:cNvSpPr/>
          <p:nvPr/>
        </p:nvSpPr>
        <p:spPr>
          <a:xfrm>
            <a:off x="4191000" y="5029200"/>
            <a:ext cx="484188" cy="444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6" name="Down Arrow 25"/>
          <p:cNvSpPr/>
          <p:nvPr/>
        </p:nvSpPr>
        <p:spPr>
          <a:xfrm>
            <a:off x="6477000" y="3352800"/>
            <a:ext cx="484188" cy="520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7" name="Down Arrow 26"/>
          <p:cNvSpPr/>
          <p:nvPr/>
        </p:nvSpPr>
        <p:spPr>
          <a:xfrm>
            <a:off x="6629400" y="4572000"/>
            <a:ext cx="484188" cy="444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overrideClrMapping bg1="lt1" tx1="dk1" bg2="lt2" tx2="dk2" accent1="accent1" accent2="accent2" accent3="accent3" accent4="accent4" accent5="accent5" accent6="accent6" hlink="hlink" folHlink="folHlink"/>
  </p:clrMapOvr>
  <p:transition spd="slow">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February 27, 2012</a:t>
            </a:r>
          </a:p>
        </p:txBody>
      </p:sp>
      <p:sp>
        <p:nvSpPr>
          <p:cNvPr id="3" name="Footer Placeholder 2"/>
          <p:cNvSpPr>
            <a:spLocks noGrp="1"/>
          </p:cNvSpPr>
          <p:nvPr>
            <p:ph type="ftr" sz="quarter" idx="11"/>
          </p:nvPr>
        </p:nvSpPr>
        <p:spPr/>
        <p:txBody>
          <a:bodyPr/>
          <a:lstStyle/>
          <a:p>
            <a:pPr>
              <a:defRPr/>
            </a:pPr>
            <a:r>
              <a:rPr lang="en-US"/>
              <a:t>ICEIPM Conference - NACETEM, Ife Ife, Nigeria</a:t>
            </a:r>
          </a:p>
        </p:txBody>
      </p:sp>
      <p:sp>
        <p:nvSpPr>
          <p:cNvPr id="4" name="Slide Number Placeholder 3"/>
          <p:cNvSpPr>
            <a:spLocks noGrp="1"/>
          </p:cNvSpPr>
          <p:nvPr>
            <p:ph type="sldNum" sz="quarter" idx="12"/>
          </p:nvPr>
        </p:nvSpPr>
        <p:spPr/>
        <p:txBody>
          <a:bodyPr/>
          <a:lstStyle/>
          <a:p>
            <a:pPr>
              <a:defRPr/>
            </a:pPr>
            <a:fld id="{34C5CEA6-56B0-41B6-9275-B6B33FA1043B}" type="slidenum">
              <a:rPr lang="en-US" smtClean="0"/>
              <a:pPr>
                <a:defRPr/>
              </a:pPr>
              <a:t>19</a:t>
            </a:fld>
            <a:endParaRPr lang="en-US"/>
          </a:p>
        </p:txBody>
      </p:sp>
      <p:sp>
        <p:nvSpPr>
          <p:cNvPr id="32773" name="TextBox 4"/>
          <p:cNvSpPr txBox="1">
            <a:spLocks noChangeArrowheads="1"/>
          </p:cNvSpPr>
          <p:nvPr/>
        </p:nvSpPr>
        <p:spPr bwMode="auto">
          <a:xfrm>
            <a:off x="3505200" y="1524000"/>
            <a:ext cx="2544763" cy="36988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dirty="0"/>
              <a:t>Socio-economic issues</a:t>
            </a:r>
            <a:endParaRPr lang="en-IN" dirty="0"/>
          </a:p>
        </p:txBody>
      </p:sp>
      <p:sp>
        <p:nvSpPr>
          <p:cNvPr id="32774" name="TextBox 5"/>
          <p:cNvSpPr txBox="1">
            <a:spLocks noChangeArrowheads="1"/>
          </p:cNvSpPr>
          <p:nvPr/>
        </p:nvSpPr>
        <p:spPr bwMode="auto">
          <a:xfrm>
            <a:off x="838200" y="2590800"/>
            <a:ext cx="1570038" cy="36988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dirty="0"/>
              <a:t>Food security</a:t>
            </a:r>
            <a:endParaRPr lang="en-IN" dirty="0"/>
          </a:p>
        </p:txBody>
      </p:sp>
      <p:sp>
        <p:nvSpPr>
          <p:cNvPr id="32775" name="TextBox 6"/>
          <p:cNvSpPr txBox="1">
            <a:spLocks noChangeArrowheads="1"/>
          </p:cNvSpPr>
          <p:nvPr/>
        </p:nvSpPr>
        <p:spPr bwMode="auto">
          <a:xfrm>
            <a:off x="3276600" y="3429000"/>
            <a:ext cx="2017713" cy="36988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dirty="0"/>
              <a:t>Regulatory issues</a:t>
            </a:r>
            <a:endParaRPr lang="en-IN" dirty="0"/>
          </a:p>
        </p:txBody>
      </p:sp>
      <p:sp>
        <p:nvSpPr>
          <p:cNvPr id="32776" name="TextBox 7"/>
          <p:cNvSpPr txBox="1">
            <a:spLocks noChangeArrowheads="1"/>
          </p:cNvSpPr>
          <p:nvPr/>
        </p:nvSpPr>
        <p:spPr bwMode="auto">
          <a:xfrm>
            <a:off x="2971800" y="2514600"/>
            <a:ext cx="2822575" cy="36988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dirty="0"/>
              <a:t>Small Farmer Affordability</a:t>
            </a:r>
            <a:endParaRPr lang="en-IN" dirty="0"/>
          </a:p>
        </p:txBody>
      </p:sp>
      <p:sp>
        <p:nvSpPr>
          <p:cNvPr id="32777" name="TextBox 8"/>
          <p:cNvSpPr txBox="1">
            <a:spLocks noChangeArrowheads="1"/>
          </p:cNvSpPr>
          <p:nvPr/>
        </p:nvSpPr>
        <p:spPr bwMode="auto">
          <a:xfrm>
            <a:off x="6324600" y="2514600"/>
            <a:ext cx="2133600" cy="646113"/>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dirty="0"/>
              <a:t>TNCs Ownership / </a:t>
            </a:r>
          </a:p>
          <a:p>
            <a:pPr>
              <a:defRPr/>
            </a:pPr>
            <a:r>
              <a:rPr lang="en-US" dirty="0"/>
              <a:t>IPR issues</a:t>
            </a:r>
            <a:endParaRPr lang="en-IN" dirty="0"/>
          </a:p>
        </p:txBody>
      </p:sp>
      <p:sp>
        <p:nvSpPr>
          <p:cNvPr id="10" name="Down Arrow 9"/>
          <p:cNvSpPr/>
          <p:nvPr/>
        </p:nvSpPr>
        <p:spPr>
          <a:xfrm rot="4092115">
            <a:off x="2404269" y="1281906"/>
            <a:ext cx="484188" cy="1730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1" name="Down Arrow 10"/>
          <p:cNvSpPr/>
          <p:nvPr/>
        </p:nvSpPr>
        <p:spPr>
          <a:xfrm>
            <a:off x="3886200" y="1905000"/>
            <a:ext cx="484188"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2" name="Down Arrow 11"/>
          <p:cNvSpPr/>
          <p:nvPr/>
        </p:nvSpPr>
        <p:spPr>
          <a:xfrm rot="17290150">
            <a:off x="6371431" y="1475582"/>
            <a:ext cx="485775" cy="12525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4589" name="TextBox 12"/>
          <p:cNvSpPr txBox="1">
            <a:spLocks noChangeArrowheads="1"/>
          </p:cNvSpPr>
          <p:nvPr/>
        </p:nvSpPr>
        <p:spPr bwMode="auto">
          <a:xfrm>
            <a:off x="228600" y="4800600"/>
            <a:ext cx="8610600" cy="954088"/>
          </a:xfrm>
          <a:prstGeom prst="rect">
            <a:avLst/>
          </a:prstGeom>
          <a:noFill/>
          <a:ln w="9525">
            <a:noFill/>
            <a:miter lim="800000"/>
            <a:headEnd/>
            <a:tailEnd/>
          </a:ln>
        </p:spPr>
        <p:txBody>
          <a:bodyPr>
            <a:spAutoFit/>
          </a:bodyPr>
          <a:lstStyle/>
          <a:p>
            <a:pPr algn="ctr"/>
            <a:r>
              <a:rPr lang="en-US" sz="2800" dirty="0"/>
              <a:t>Socioeconomic Issues in </a:t>
            </a:r>
            <a:r>
              <a:rPr lang="en-US" sz="2800" dirty="0" smtClean="0"/>
              <a:t>Commercialization </a:t>
            </a:r>
            <a:r>
              <a:rPr lang="en-US" sz="2800" dirty="0"/>
              <a:t>of </a:t>
            </a:r>
          </a:p>
          <a:p>
            <a:pPr algn="ctr"/>
            <a:r>
              <a:rPr lang="en-US" sz="2800" dirty="0"/>
              <a:t>Bt Brinjal</a:t>
            </a:r>
            <a:endParaRPr lang="en-IN" sz="2800" dirty="0"/>
          </a:p>
        </p:txBody>
      </p:sp>
      <p:sp>
        <p:nvSpPr>
          <p:cNvPr id="14" name="TextBox 13"/>
          <p:cNvSpPr txBox="1"/>
          <p:nvPr/>
        </p:nvSpPr>
        <p:spPr>
          <a:xfrm>
            <a:off x="2743200" y="4038600"/>
            <a:ext cx="3371850" cy="40005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2000" dirty="0"/>
              <a:t>GM Labeling - Infrastructure</a:t>
            </a:r>
            <a:endParaRPr lang="en-IN" sz="2000" dirty="0"/>
          </a:p>
        </p:txBody>
      </p:sp>
    </p:spTree>
  </p:cSld>
  <p:clrMapOvr>
    <a:overrideClrMapping bg1="lt1" tx1="dk1" bg2="lt2" tx2="dk2" accent1="accent1" accent2="accent2" accent3="accent3" accent4="accent4" accent5="accent5" accent6="accent6" hlink="hlink" folHlink="folHlink"/>
  </p:clrMapOvr>
  <p:transition spd="slow">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Presentation overview</a:t>
            </a:r>
            <a:endParaRPr lang="en-US" dirty="0"/>
          </a:p>
        </p:txBody>
      </p:sp>
      <p:sp>
        <p:nvSpPr>
          <p:cNvPr id="3" name="Content Placeholder 2"/>
          <p:cNvSpPr>
            <a:spLocks noGrp="1"/>
          </p:cNvSpPr>
          <p:nvPr>
            <p:ph idx="1"/>
          </p:nvPr>
        </p:nvSpPr>
        <p:spPr/>
        <p:txBody>
          <a:bodyPr/>
          <a:lstStyle/>
          <a:p>
            <a:r>
              <a:rPr lang="en-US" dirty="0" smtClean="0"/>
              <a:t>Introduction – </a:t>
            </a:r>
            <a:r>
              <a:rPr lang="en-US" dirty="0" err="1" smtClean="0"/>
              <a:t>Technoscience</a:t>
            </a:r>
            <a:endParaRPr lang="en-US" dirty="0" smtClean="0"/>
          </a:p>
          <a:p>
            <a:r>
              <a:rPr lang="en-US" dirty="0" smtClean="0"/>
              <a:t>Over view of GM debate</a:t>
            </a:r>
          </a:p>
          <a:p>
            <a:r>
              <a:rPr lang="en-US" dirty="0" smtClean="0"/>
              <a:t>GM in Indian Context</a:t>
            </a:r>
          </a:p>
          <a:p>
            <a:r>
              <a:rPr lang="en-US" dirty="0" err="1" smtClean="0"/>
              <a:t>Bt.brinjal</a:t>
            </a:r>
            <a:r>
              <a:rPr lang="en-US" dirty="0" smtClean="0"/>
              <a:t> </a:t>
            </a:r>
            <a:r>
              <a:rPr lang="en-US" smtClean="0"/>
              <a:t>controversy- consultations</a:t>
            </a:r>
            <a:endParaRPr lang="en-US" dirty="0" smtClean="0"/>
          </a:p>
          <a:p>
            <a:r>
              <a:rPr lang="en-US" dirty="0" smtClean="0"/>
              <a:t> Ethical Matrix</a:t>
            </a:r>
            <a:endParaRPr lang="en-US" dirty="0"/>
          </a:p>
        </p:txBody>
      </p:sp>
    </p:spTree>
  </p:cSld>
  <p:clrMapOvr>
    <a:masterClrMapping/>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r"/>
            <a:r>
              <a:rPr lang="en-US" smtClean="0"/>
              <a:t>Tests by Expert Committee II</a:t>
            </a:r>
            <a:endParaRPr lang="en-IN" smtClean="0"/>
          </a:p>
        </p:txBody>
      </p:sp>
      <p:sp>
        <p:nvSpPr>
          <p:cNvPr id="25606" name="Content Placeholder 6"/>
          <p:cNvSpPr>
            <a:spLocks noGrp="1"/>
          </p:cNvSpPr>
          <p:nvPr>
            <p:ph idx="1"/>
          </p:nvPr>
        </p:nvSpPr>
        <p:spPr>
          <a:xfrm>
            <a:off x="457200" y="1935163"/>
            <a:ext cx="8229600" cy="3852862"/>
          </a:xfrm>
        </p:spPr>
        <p:txBody>
          <a:bodyPr>
            <a:spAutoFit/>
          </a:bodyPr>
          <a:lstStyle/>
          <a:p>
            <a:pPr>
              <a:buClr>
                <a:srgbClr val="FFFF00"/>
              </a:buClr>
              <a:buSzPct val="45000"/>
              <a:buFont typeface="Marlett" pitchFamily="2" charset="2"/>
              <a:buChar char="v"/>
            </a:pPr>
            <a:r>
              <a:rPr lang="en-US" smtClean="0">
                <a:latin typeface="Arial Unicode MS" pitchFamily="34" charset="-128"/>
                <a:ea typeface="Arial Unicode MS" pitchFamily="34" charset="-128"/>
                <a:cs typeface="Arial Unicode MS" pitchFamily="34" charset="-128"/>
              </a:rPr>
              <a:t>Toxicity</a:t>
            </a:r>
          </a:p>
          <a:p>
            <a:pPr>
              <a:lnSpc>
                <a:spcPct val="20000"/>
              </a:lnSpc>
              <a:buClr>
                <a:srgbClr val="FFFF00"/>
              </a:buClr>
              <a:buSzPct val="45000"/>
              <a:buFont typeface="Marlett" pitchFamily="2" charset="2"/>
              <a:buNone/>
            </a:pPr>
            <a:endParaRPr lang="en-US" smtClean="0">
              <a:latin typeface="Arial Unicode MS" pitchFamily="34" charset="-128"/>
              <a:ea typeface="Arial Unicode MS" pitchFamily="34" charset="-128"/>
              <a:cs typeface="Arial Unicode MS" pitchFamily="34" charset="-128"/>
            </a:endParaRPr>
          </a:p>
          <a:p>
            <a:pPr>
              <a:buClr>
                <a:srgbClr val="FFFF00"/>
              </a:buClr>
              <a:buSzPct val="45000"/>
              <a:buFont typeface="Marlett" pitchFamily="2" charset="2"/>
              <a:buChar char="v"/>
            </a:pPr>
            <a:r>
              <a:rPr lang="en-US" smtClean="0">
                <a:latin typeface="Arial Unicode MS" pitchFamily="34" charset="-128"/>
                <a:ea typeface="Arial Unicode MS" pitchFamily="34" charset="-128"/>
                <a:cs typeface="Arial Unicode MS" pitchFamily="34" charset="-128"/>
              </a:rPr>
              <a:t> Allergenicity</a:t>
            </a:r>
          </a:p>
          <a:p>
            <a:pPr>
              <a:lnSpc>
                <a:spcPct val="20000"/>
              </a:lnSpc>
              <a:buClr>
                <a:srgbClr val="FFFF00"/>
              </a:buClr>
              <a:buSzPct val="45000"/>
              <a:buFont typeface="Marlett" pitchFamily="2" charset="2"/>
              <a:buNone/>
            </a:pPr>
            <a:endParaRPr lang="en-US" smtClean="0">
              <a:latin typeface="Arial Unicode MS" pitchFamily="34" charset="-128"/>
              <a:ea typeface="Arial Unicode MS" pitchFamily="34" charset="-128"/>
              <a:cs typeface="Arial Unicode MS" pitchFamily="34" charset="-128"/>
            </a:endParaRPr>
          </a:p>
          <a:p>
            <a:pPr>
              <a:buClr>
                <a:srgbClr val="FFFF00"/>
              </a:buClr>
              <a:buSzPct val="45000"/>
              <a:buFont typeface="Marlett" pitchFamily="2" charset="2"/>
              <a:buChar char="v"/>
            </a:pPr>
            <a:r>
              <a:rPr lang="en-US" smtClean="0">
                <a:latin typeface="Arial Unicode MS" pitchFamily="34" charset="-128"/>
                <a:ea typeface="Arial Unicode MS" pitchFamily="34" charset="-128"/>
                <a:cs typeface="Arial Unicode MS" pitchFamily="34" charset="-128"/>
              </a:rPr>
              <a:t> Out-crossing / Gene flow</a:t>
            </a:r>
          </a:p>
          <a:p>
            <a:pPr>
              <a:lnSpc>
                <a:spcPct val="20000"/>
              </a:lnSpc>
              <a:buClr>
                <a:srgbClr val="FFFF00"/>
              </a:buClr>
              <a:buSzPct val="45000"/>
              <a:buFont typeface="Marlett" pitchFamily="2" charset="2"/>
              <a:buNone/>
            </a:pPr>
            <a:endParaRPr lang="en-US" smtClean="0">
              <a:latin typeface="Arial Unicode MS" pitchFamily="34" charset="-128"/>
              <a:ea typeface="Arial Unicode MS" pitchFamily="34" charset="-128"/>
              <a:cs typeface="Arial Unicode MS" pitchFamily="34" charset="-128"/>
            </a:endParaRPr>
          </a:p>
          <a:p>
            <a:pPr>
              <a:buClr>
                <a:srgbClr val="FFFF00"/>
              </a:buClr>
              <a:buSzPct val="45000"/>
              <a:buFont typeface="Marlett" pitchFamily="2" charset="2"/>
              <a:buChar char="v"/>
            </a:pPr>
            <a:r>
              <a:rPr lang="en-US" smtClean="0">
                <a:latin typeface="Arial Unicode MS" pitchFamily="34" charset="-128"/>
                <a:ea typeface="Arial Unicode MS" pitchFamily="34" charset="-128"/>
                <a:cs typeface="Arial Unicode MS" pitchFamily="34" charset="-128"/>
              </a:rPr>
              <a:t> Effects on non-target  organisms</a:t>
            </a:r>
          </a:p>
          <a:p>
            <a:pPr>
              <a:lnSpc>
                <a:spcPct val="80000"/>
              </a:lnSpc>
              <a:buClr>
                <a:srgbClr val="FFFF00"/>
              </a:buClr>
              <a:buSzPct val="45000"/>
              <a:buFont typeface="Marlett" pitchFamily="2" charset="2"/>
              <a:buChar char="v"/>
            </a:pPr>
            <a:endParaRPr lang="en-US" smtClean="0">
              <a:latin typeface="Arial Unicode MS" pitchFamily="34" charset="-128"/>
              <a:ea typeface="Arial Unicode MS" pitchFamily="34" charset="-128"/>
              <a:cs typeface="Arial Unicode MS" pitchFamily="34" charset="-128"/>
            </a:endParaRPr>
          </a:p>
          <a:p>
            <a:pPr>
              <a:lnSpc>
                <a:spcPct val="20000"/>
              </a:lnSpc>
              <a:buClr>
                <a:srgbClr val="FFFF00"/>
              </a:buClr>
              <a:buSzPct val="45000"/>
              <a:buFont typeface="Marlett" pitchFamily="2" charset="2"/>
              <a:buChar char="v"/>
            </a:pPr>
            <a:r>
              <a:rPr lang="en-US" smtClean="0">
                <a:latin typeface="Arial Unicode MS" pitchFamily="34" charset="-128"/>
                <a:ea typeface="Arial Unicode MS" pitchFamily="34" charset="-128"/>
                <a:cs typeface="Arial Unicode MS" pitchFamily="34" charset="-128"/>
              </a:rPr>
              <a:t>Environmental impact</a:t>
            </a:r>
          </a:p>
          <a:p>
            <a:pPr>
              <a:lnSpc>
                <a:spcPct val="20000"/>
              </a:lnSpc>
              <a:buClr>
                <a:srgbClr val="FFFF00"/>
              </a:buClr>
              <a:buSzPct val="45000"/>
              <a:buFont typeface="Marlett" pitchFamily="2" charset="2"/>
              <a:buNone/>
            </a:pPr>
            <a:endParaRPr lang="en-US" smtClean="0">
              <a:latin typeface="Arial Unicode MS" pitchFamily="34" charset="-128"/>
              <a:ea typeface="Arial Unicode MS" pitchFamily="34" charset="-128"/>
              <a:cs typeface="Arial Unicode MS" pitchFamily="34" charset="-128"/>
            </a:endParaRPr>
          </a:p>
          <a:p>
            <a:pPr>
              <a:lnSpc>
                <a:spcPct val="140000"/>
              </a:lnSpc>
              <a:buClr>
                <a:srgbClr val="FFFF00"/>
              </a:buClr>
              <a:buSzPct val="45000"/>
              <a:buFont typeface="Marlett" pitchFamily="2" charset="2"/>
              <a:buChar char="v"/>
            </a:pPr>
            <a:r>
              <a:rPr lang="en-US" smtClean="0">
                <a:latin typeface="Arial Unicode MS" pitchFamily="34" charset="-128"/>
                <a:ea typeface="Arial Unicode MS" pitchFamily="34" charset="-128"/>
                <a:cs typeface="Arial Unicode MS" pitchFamily="34" charset="-128"/>
              </a:rPr>
              <a:t>Pest resistance</a:t>
            </a:r>
            <a:endParaRPr lang="en-IN" smtClean="0"/>
          </a:p>
        </p:txBody>
      </p:sp>
      <p:sp>
        <p:nvSpPr>
          <p:cNvPr id="4" name="Date Placeholder 3"/>
          <p:cNvSpPr>
            <a:spLocks noGrp="1"/>
          </p:cNvSpPr>
          <p:nvPr>
            <p:ph type="dt" sz="half" idx="10"/>
          </p:nvPr>
        </p:nvSpPr>
        <p:spPr/>
        <p:txBody>
          <a:bodyPr/>
          <a:lstStyle/>
          <a:p>
            <a:pPr>
              <a:defRPr/>
            </a:pPr>
            <a:r>
              <a:rPr lang="en-US" smtClean="0"/>
              <a:t>February 27, 2012</a:t>
            </a:r>
            <a:endParaRPr lang="en-US"/>
          </a:p>
        </p:txBody>
      </p:sp>
      <p:sp>
        <p:nvSpPr>
          <p:cNvPr id="5" name="Footer Placeholder 4"/>
          <p:cNvSpPr>
            <a:spLocks noGrp="1"/>
          </p:cNvSpPr>
          <p:nvPr>
            <p:ph type="ftr" sz="quarter" idx="11"/>
          </p:nvPr>
        </p:nvSpPr>
        <p:spPr/>
        <p:txBody>
          <a:bodyPr/>
          <a:lstStyle/>
          <a:p>
            <a:pPr>
              <a:defRPr/>
            </a:pPr>
            <a:r>
              <a:rPr lang="en-US" smtClean="0"/>
              <a:t>ICEIPM Conference - NACETEM, Ife Ife, Nigeria</a:t>
            </a:r>
            <a:endParaRPr lang="en-US"/>
          </a:p>
        </p:txBody>
      </p:sp>
      <p:sp>
        <p:nvSpPr>
          <p:cNvPr id="6" name="Slide Number Placeholder 5"/>
          <p:cNvSpPr>
            <a:spLocks noGrp="1"/>
          </p:cNvSpPr>
          <p:nvPr>
            <p:ph type="sldNum" sz="quarter" idx="12"/>
          </p:nvPr>
        </p:nvSpPr>
        <p:spPr/>
        <p:txBody>
          <a:bodyPr/>
          <a:lstStyle/>
          <a:p>
            <a:pPr>
              <a:defRPr/>
            </a:pPr>
            <a:fld id="{546DFCA9-B1C2-4A43-916A-69A856FE742A}" type="slidenum">
              <a:rPr lang="en-US" smtClean="0"/>
              <a:pPr>
                <a:defRPr/>
              </a:pPr>
              <a:t>20</a:t>
            </a:fld>
            <a:endParaRPr lang="en-US"/>
          </a:p>
        </p:txBody>
      </p:sp>
    </p:spTree>
  </p:cSld>
  <p:clrMapOvr>
    <a:overrideClrMapping bg1="lt1" tx1="dk1" bg2="lt2" tx2="dk2" accent1="accent1" accent2="accent2" accent3="accent3" accent4="accent4" accent5="accent5" accent6="accent6" hlink="hlink" folHlink="folHlink"/>
  </p:clrMapOvr>
  <p:transition spd="slow">
    <p:spli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r"/>
            <a:r>
              <a:rPr lang="en-US" smtClean="0"/>
              <a:t>GEAC Recommendations..</a:t>
            </a:r>
            <a:endParaRPr lang="en-IN" smtClean="0"/>
          </a:p>
        </p:txBody>
      </p:sp>
      <p:sp>
        <p:nvSpPr>
          <p:cNvPr id="26627" name="Content Placeholder 2"/>
          <p:cNvSpPr>
            <a:spLocks noGrp="1"/>
          </p:cNvSpPr>
          <p:nvPr>
            <p:ph idx="1"/>
          </p:nvPr>
        </p:nvSpPr>
        <p:spPr/>
        <p:txBody>
          <a:bodyPr/>
          <a:lstStyle/>
          <a:p>
            <a:r>
              <a:rPr lang="en-IN" smtClean="0"/>
              <a:t>Decisions taken in the 97th Meeting of the Genetic Engineering Approval Committee (GEAC) held on October 14.2009.</a:t>
            </a:r>
          </a:p>
          <a:p>
            <a:pPr lvl="1" algn="just"/>
            <a:r>
              <a:rPr lang="en-IN" sz="1800" smtClean="0"/>
              <a:t>After detailed deliberations and taking into consideration the findings of the review by three high level technical committees namely the RCGM and two Expert Committees constituted by the GEAC in 2006 and 2009, the GEAC concluded that Bt Brinjal is safe for environmental release. Since this decision of the GEAC will have major policy implications, the GEAC decided to forward the recommendations and report of the Expert Committee on the safety and efficacy of Bt brinjal event EEI to the Government for a final view. It was also agreed that the report of the Expert Committee would be made available in the public domain by posting on the MoEF website at the earliest</a:t>
            </a:r>
          </a:p>
        </p:txBody>
      </p:sp>
      <p:sp>
        <p:nvSpPr>
          <p:cNvPr id="4" name="Date Placeholder 3"/>
          <p:cNvSpPr>
            <a:spLocks noGrp="1"/>
          </p:cNvSpPr>
          <p:nvPr>
            <p:ph type="dt" sz="half" idx="10"/>
          </p:nvPr>
        </p:nvSpPr>
        <p:spPr/>
        <p:txBody>
          <a:bodyPr/>
          <a:lstStyle/>
          <a:p>
            <a:pPr>
              <a:defRPr/>
            </a:pPr>
            <a:r>
              <a:rPr lang="en-US" smtClean="0"/>
              <a:t>February 27, 2012</a:t>
            </a:r>
            <a:endParaRPr lang="en-US"/>
          </a:p>
        </p:txBody>
      </p:sp>
      <p:sp>
        <p:nvSpPr>
          <p:cNvPr id="5" name="Footer Placeholder 4"/>
          <p:cNvSpPr>
            <a:spLocks noGrp="1"/>
          </p:cNvSpPr>
          <p:nvPr>
            <p:ph type="ftr" sz="quarter" idx="11"/>
          </p:nvPr>
        </p:nvSpPr>
        <p:spPr/>
        <p:txBody>
          <a:bodyPr/>
          <a:lstStyle/>
          <a:p>
            <a:pPr>
              <a:defRPr/>
            </a:pPr>
            <a:r>
              <a:rPr lang="en-US" smtClean="0"/>
              <a:t>ICEIPM Conference - NACETEM, Ife Ife, Nigeria</a:t>
            </a:r>
            <a:endParaRPr lang="en-US"/>
          </a:p>
        </p:txBody>
      </p:sp>
      <p:sp>
        <p:nvSpPr>
          <p:cNvPr id="6" name="Slide Number Placeholder 5"/>
          <p:cNvSpPr>
            <a:spLocks noGrp="1"/>
          </p:cNvSpPr>
          <p:nvPr>
            <p:ph type="sldNum" sz="quarter" idx="12"/>
          </p:nvPr>
        </p:nvSpPr>
        <p:spPr/>
        <p:txBody>
          <a:bodyPr/>
          <a:lstStyle/>
          <a:p>
            <a:pPr>
              <a:defRPr/>
            </a:pPr>
            <a:fld id="{6D28476E-D03E-4846-9931-DA697857D2E5}" type="slidenum">
              <a:rPr lang="en-US" smtClean="0"/>
              <a:pPr>
                <a:defRPr/>
              </a:pPr>
              <a:t>21</a:t>
            </a:fld>
            <a:endParaRPr lang="en-US"/>
          </a:p>
        </p:txBody>
      </p:sp>
    </p:spTree>
  </p:cSld>
  <p:clrMapOvr>
    <a:overrideClrMapping bg1="lt1" tx1="dk1" bg2="lt2" tx2="dk2" accent1="accent1" accent2="accent2" accent3="accent3" accent4="accent4" accent5="accent5" accent6="accent6" hlink="hlink" folHlink="folHlink"/>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r"/>
            <a:r>
              <a:rPr lang="en-US" smtClean="0"/>
              <a:t>Public Consultations..</a:t>
            </a:r>
            <a:endParaRPr lang="en-IN" smtClean="0"/>
          </a:p>
        </p:txBody>
      </p:sp>
      <p:pic>
        <p:nvPicPr>
          <p:cNvPr id="27654" name="Picture 2"/>
          <p:cNvPicPr>
            <a:picLocks noGrp="1" noChangeAspect="1" noChangeArrowheads="1"/>
          </p:cNvPicPr>
          <p:nvPr>
            <p:ph idx="1"/>
          </p:nvPr>
        </p:nvPicPr>
        <p:blipFill>
          <a:blip r:embed="rId3" cstate="print"/>
          <a:srcRect/>
          <a:stretch>
            <a:fillRect/>
          </a:stretch>
        </p:blipFill>
        <p:spPr>
          <a:xfrm>
            <a:off x="838200" y="2678113"/>
            <a:ext cx="2286000" cy="3265487"/>
          </a:xfrm>
          <a:noFill/>
        </p:spPr>
      </p:pic>
      <p:sp>
        <p:nvSpPr>
          <p:cNvPr id="4" name="Date Placeholder 3"/>
          <p:cNvSpPr>
            <a:spLocks noGrp="1"/>
          </p:cNvSpPr>
          <p:nvPr>
            <p:ph type="dt" sz="half" idx="10"/>
          </p:nvPr>
        </p:nvSpPr>
        <p:spPr/>
        <p:txBody>
          <a:bodyPr/>
          <a:lstStyle/>
          <a:p>
            <a:pPr>
              <a:defRPr/>
            </a:pPr>
            <a:r>
              <a:rPr lang="en-US" smtClean="0"/>
              <a:t>February 27, 2012</a:t>
            </a:r>
            <a:endParaRPr lang="en-US"/>
          </a:p>
        </p:txBody>
      </p:sp>
      <p:sp>
        <p:nvSpPr>
          <p:cNvPr id="5" name="Footer Placeholder 4"/>
          <p:cNvSpPr>
            <a:spLocks noGrp="1"/>
          </p:cNvSpPr>
          <p:nvPr>
            <p:ph type="ftr" sz="quarter" idx="11"/>
          </p:nvPr>
        </p:nvSpPr>
        <p:spPr/>
        <p:txBody>
          <a:bodyPr/>
          <a:lstStyle/>
          <a:p>
            <a:pPr>
              <a:defRPr/>
            </a:pPr>
            <a:r>
              <a:rPr lang="en-US" smtClean="0"/>
              <a:t>ICEIPM Conference - NACETEM, Ife Ife, Nigeria</a:t>
            </a:r>
            <a:endParaRPr lang="en-US"/>
          </a:p>
        </p:txBody>
      </p:sp>
      <p:sp>
        <p:nvSpPr>
          <p:cNvPr id="6" name="Slide Number Placeholder 5"/>
          <p:cNvSpPr>
            <a:spLocks noGrp="1"/>
          </p:cNvSpPr>
          <p:nvPr>
            <p:ph type="sldNum" sz="quarter" idx="12"/>
          </p:nvPr>
        </p:nvSpPr>
        <p:spPr/>
        <p:txBody>
          <a:bodyPr/>
          <a:lstStyle/>
          <a:p>
            <a:pPr>
              <a:defRPr/>
            </a:pPr>
            <a:fld id="{13E91C83-9E68-4C0B-9DB9-02E09AFE598D}" type="slidenum">
              <a:rPr lang="en-US" smtClean="0"/>
              <a:pPr>
                <a:defRPr/>
              </a:pPr>
              <a:t>22</a:t>
            </a:fld>
            <a:endParaRPr lang="en-US"/>
          </a:p>
        </p:txBody>
      </p:sp>
      <p:sp>
        <p:nvSpPr>
          <p:cNvPr id="27655" name="TextBox 7"/>
          <p:cNvSpPr txBox="1">
            <a:spLocks noChangeArrowheads="1"/>
          </p:cNvSpPr>
          <p:nvPr/>
        </p:nvSpPr>
        <p:spPr bwMode="auto">
          <a:xfrm>
            <a:off x="3810000" y="2286000"/>
            <a:ext cx="3962400" cy="3108325"/>
          </a:xfrm>
          <a:prstGeom prst="rect">
            <a:avLst/>
          </a:prstGeom>
          <a:noFill/>
          <a:ln w="9525">
            <a:noFill/>
            <a:miter lim="800000"/>
            <a:headEnd/>
            <a:tailEnd/>
          </a:ln>
        </p:spPr>
        <p:txBody>
          <a:bodyPr>
            <a:spAutoFit/>
          </a:bodyPr>
          <a:lstStyle/>
          <a:p>
            <a:r>
              <a:rPr lang="en-US" sz="2800"/>
              <a:t>October 15, Press Statement by Jairam Ramesh, Minister of Environment and Forests,(MoEF)  to start public consultations with other stakeholders</a:t>
            </a:r>
            <a:endParaRPr lang="en-IN" sz="2800"/>
          </a:p>
        </p:txBody>
      </p:sp>
    </p:spTree>
  </p:cSld>
  <p:clrMapOvr>
    <a:overrideClrMapping bg1="lt1" tx1="dk1" bg2="lt2" tx2="dk2" accent1="accent1" accent2="accent2" accent3="accent3" accent4="accent4" accent5="accent5" accent6="accent6" hlink="hlink" folHlink="folHlink"/>
  </p:clrMapOvr>
  <p:transition spd="slow">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IN" sz="3600" dirty="0" smtClean="0"/>
              <a:t>Public Hearings - Organised by Centre for Environmental Education (CEE) Ahmadabad</a:t>
            </a:r>
          </a:p>
        </p:txBody>
      </p:sp>
      <p:sp>
        <p:nvSpPr>
          <p:cNvPr id="28675" name="Content Placeholder 2"/>
          <p:cNvSpPr>
            <a:spLocks noGrp="1"/>
          </p:cNvSpPr>
          <p:nvPr>
            <p:ph idx="1"/>
          </p:nvPr>
        </p:nvSpPr>
        <p:spPr>
          <a:xfrm>
            <a:off x="457200" y="1828800"/>
            <a:ext cx="8686800" cy="4525963"/>
          </a:xfrm>
        </p:spPr>
        <p:txBody>
          <a:bodyPr>
            <a:normAutofit fontScale="92500" lnSpcReduction="10000"/>
          </a:bodyPr>
          <a:lstStyle/>
          <a:p>
            <a:pPr>
              <a:spcBef>
                <a:spcPts val="600"/>
              </a:spcBef>
              <a:spcAft>
                <a:spcPts val="600"/>
              </a:spcAft>
              <a:buFont typeface="Wingdings 2" pitchFamily="18" charset="2"/>
              <a:buNone/>
            </a:pPr>
            <a:r>
              <a:rPr lang="en-IN" sz="1600" dirty="0" err="1" smtClean="0"/>
              <a:t>Kolkatta</a:t>
            </a:r>
            <a:r>
              <a:rPr lang="en-IN" sz="1600" dirty="0" smtClean="0"/>
              <a:t> (</a:t>
            </a:r>
            <a:r>
              <a:rPr lang="en-IN" sz="1600" b="1" dirty="0" smtClean="0"/>
              <a:t>13.1.2010 </a:t>
            </a:r>
            <a:r>
              <a:rPr lang="en-IN" sz="1600" dirty="0" smtClean="0"/>
              <a:t>- 1100-1400 hrs Venue: Lecture Hall, Bose </a:t>
            </a:r>
            <a:r>
              <a:rPr lang="en-IN" sz="1600" dirty="0" err="1" smtClean="0"/>
              <a:t>Institute,Main</a:t>
            </a:r>
            <a:r>
              <a:rPr lang="en-IN" sz="1600" dirty="0" smtClean="0"/>
              <a:t> Campus, 93/1, </a:t>
            </a:r>
            <a:r>
              <a:rPr lang="en-IN" sz="1600" dirty="0" err="1" smtClean="0"/>
              <a:t>Archarya</a:t>
            </a:r>
            <a:r>
              <a:rPr lang="en-IN" sz="1600" dirty="0" smtClean="0"/>
              <a:t> </a:t>
            </a:r>
            <a:r>
              <a:rPr lang="en-IN" sz="1600" dirty="0" err="1" smtClean="0"/>
              <a:t>Prafulla</a:t>
            </a:r>
            <a:r>
              <a:rPr lang="en-IN" sz="1600" dirty="0" smtClean="0"/>
              <a:t> Chandra Road, Kolkata 9)  West Bengal accounts for 30% </a:t>
            </a:r>
            <a:r>
              <a:rPr lang="en-IN" sz="1600" dirty="0" err="1" smtClean="0"/>
              <a:t>Brinjal</a:t>
            </a:r>
            <a:r>
              <a:rPr lang="en-IN" sz="1600" dirty="0" smtClean="0"/>
              <a:t> Production</a:t>
            </a:r>
          </a:p>
          <a:p>
            <a:pPr>
              <a:spcBef>
                <a:spcPts val="600"/>
              </a:spcBef>
              <a:spcAft>
                <a:spcPts val="600"/>
              </a:spcAft>
              <a:buFont typeface="Wingdings 2" pitchFamily="18" charset="2"/>
              <a:buNone/>
            </a:pPr>
            <a:r>
              <a:rPr lang="en-IN" sz="1600" dirty="0" smtClean="0"/>
              <a:t>Bhubaneswar (</a:t>
            </a:r>
            <a:r>
              <a:rPr lang="en-IN" sz="1600" b="1" dirty="0" smtClean="0"/>
              <a:t>16.1.2010</a:t>
            </a:r>
            <a:r>
              <a:rPr lang="en-IN" sz="1600" dirty="0" smtClean="0"/>
              <a:t>  - 1430 hrs-1800 hrs Venue: Auditorium, Krishna Campus, KIIT University </a:t>
            </a:r>
            <a:r>
              <a:rPr lang="en-IN" sz="1600" dirty="0" err="1" smtClean="0"/>
              <a:t>Patia</a:t>
            </a:r>
            <a:r>
              <a:rPr lang="en-IN" sz="1600" dirty="0" smtClean="0"/>
              <a:t>, </a:t>
            </a:r>
            <a:r>
              <a:rPr lang="en-IN" sz="1600" dirty="0" err="1" smtClean="0"/>
              <a:t>Bhubaneshwar</a:t>
            </a:r>
            <a:r>
              <a:rPr lang="en-IN" sz="1600" dirty="0" smtClean="0"/>
              <a:t> 24) - Orissa accounts for 20% of </a:t>
            </a:r>
            <a:r>
              <a:rPr lang="en-IN" sz="1600" dirty="0" err="1" smtClean="0"/>
              <a:t>Brinjal</a:t>
            </a:r>
            <a:r>
              <a:rPr lang="en-IN" sz="1600" dirty="0" smtClean="0"/>
              <a:t> Production</a:t>
            </a:r>
          </a:p>
          <a:p>
            <a:pPr>
              <a:spcBef>
                <a:spcPts val="600"/>
              </a:spcBef>
              <a:spcAft>
                <a:spcPts val="600"/>
              </a:spcAft>
              <a:buFont typeface="Wingdings 2" pitchFamily="18" charset="2"/>
              <a:buNone/>
            </a:pPr>
            <a:r>
              <a:rPr lang="en-IN" sz="1600" dirty="0" smtClean="0"/>
              <a:t> </a:t>
            </a:r>
            <a:r>
              <a:rPr lang="en-IN" sz="1600" dirty="0" err="1" smtClean="0"/>
              <a:t>Ahmedabad</a:t>
            </a:r>
            <a:r>
              <a:rPr lang="en-IN" sz="1600" dirty="0" smtClean="0"/>
              <a:t> (</a:t>
            </a:r>
            <a:r>
              <a:rPr lang="en-IN" sz="1600" b="1" dirty="0" smtClean="0"/>
              <a:t>19.1.2010</a:t>
            </a:r>
            <a:r>
              <a:rPr lang="en-IN" sz="1600" dirty="0" smtClean="0"/>
              <a:t> -1200-1530 hrs Venue: </a:t>
            </a:r>
            <a:r>
              <a:rPr lang="en-IN" sz="1600" dirty="0" err="1" smtClean="0"/>
              <a:t>J.B.Auditorium</a:t>
            </a:r>
            <a:r>
              <a:rPr lang="en-IN" sz="1600" dirty="0" smtClean="0"/>
              <a:t>, </a:t>
            </a:r>
            <a:r>
              <a:rPr lang="en-IN" sz="1600" dirty="0" err="1" smtClean="0"/>
              <a:t>Ahmedabad</a:t>
            </a:r>
            <a:r>
              <a:rPr lang="en-IN" sz="1600" dirty="0" smtClean="0"/>
              <a:t> Management Auditorium Dr. </a:t>
            </a:r>
            <a:r>
              <a:rPr lang="en-IN" sz="1600" dirty="0" err="1" smtClean="0"/>
              <a:t>Vikram</a:t>
            </a:r>
            <a:r>
              <a:rPr lang="en-IN" sz="1600" dirty="0" smtClean="0"/>
              <a:t> Sarabhai </a:t>
            </a:r>
            <a:r>
              <a:rPr lang="en-IN" sz="1600" dirty="0" err="1" smtClean="0"/>
              <a:t>Marg</a:t>
            </a:r>
            <a:r>
              <a:rPr lang="en-IN" sz="1600" dirty="0" smtClean="0"/>
              <a:t>, University Area, </a:t>
            </a:r>
            <a:r>
              <a:rPr lang="en-IN" sz="1600" dirty="0" err="1" smtClean="0"/>
              <a:t>Ahedmabad</a:t>
            </a:r>
            <a:r>
              <a:rPr lang="en-IN" sz="1600" dirty="0" smtClean="0"/>
              <a:t>) -Bt Cotton is cultivated extensively for the past 6 years</a:t>
            </a:r>
          </a:p>
          <a:p>
            <a:pPr>
              <a:spcBef>
                <a:spcPts val="600"/>
              </a:spcBef>
              <a:spcAft>
                <a:spcPts val="600"/>
              </a:spcAft>
              <a:buFont typeface="Wingdings 2" pitchFamily="18" charset="2"/>
              <a:buNone/>
            </a:pPr>
            <a:r>
              <a:rPr lang="en-IN" sz="1600" dirty="0" smtClean="0"/>
              <a:t>Nagpur (</a:t>
            </a:r>
            <a:r>
              <a:rPr lang="en-IN" sz="1600" b="1" dirty="0" smtClean="0"/>
              <a:t>27.1.2010 </a:t>
            </a:r>
            <a:r>
              <a:rPr lang="en-IN" sz="1600" dirty="0" smtClean="0"/>
              <a:t>- 1130-1430 hrs Venue: IMA’s J.R. Shaw </a:t>
            </a:r>
            <a:r>
              <a:rPr lang="en-IN" sz="1600" dirty="0" err="1" smtClean="0"/>
              <a:t>Auditorium,North</a:t>
            </a:r>
            <a:r>
              <a:rPr lang="en-IN" sz="1600" dirty="0" smtClean="0"/>
              <a:t> </a:t>
            </a:r>
            <a:r>
              <a:rPr lang="en-IN" sz="1600" dirty="0" err="1" smtClean="0"/>
              <a:t>Ambazhari</a:t>
            </a:r>
            <a:r>
              <a:rPr lang="en-IN" sz="1600" dirty="0" smtClean="0"/>
              <a:t> Road Near </a:t>
            </a:r>
            <a:r>
              <a:rPr lang="en-IN" sz="1600" dirty="0" err="1" smtClean="0"/>
              <a:t>Hadas</a:t>
            </a:r>
            <a:r>
              <a:rPr lang="en-IN" sz="1600" dirty="0" smtClean="0"/>
              <a:t> High School, Nagpur) - Bt Cotton is cultivated extensively for the past 6 years</a:t>
            </a:r>
          </a:p>
          <a:p>
            <a:pPr>
              <a:spcBef>
                <a:spcPts val="600"/>
              </a:spcBef>
              <a:spcAft>
                <a:spcPts val="600"/>
              </a:spcAft>
              <a:buFont typeface="Wingdings 2" pitchFamily="18" charset="2"/>
              <a:buNone/>
            </a:pPr>
            <a:r>
              <a:rPr lang="en-IN" sz="1600" dirty="0" smtClean="0"/>
              <a:t> Chandigarh (</a:t>
            </a:r>
            <a:r>
              <a:rPr lang="en-IN" sz="1600" b="1" dirty="0" smtClean="0"/>
              <a:t>29.1.2010</a:t>
            </a:r>
            <a:r>
              <a:rPr lang="en-IN" sz="1600" dirty="0" smtClean="0"/>
              <a:t> -1200 hrs-1500 hrs Venue: Law </a:t>
            </a:r>
            <a:r>
              <a:rPr lang="en-IN" sz="1600" dirty="0" err="1" smtClean="0"/>
              <a:t>Bhawan</a:t>
            </a:r>
            <a:r>
              <a:rPr lang="en-IN" sz="1600" dirty="0" smtClean="0"/>
              <a:t>, Bar Council of Punjab &amp; Haryana Sector 37-A, Chandigarh) - farmers from two agriculturally advanced states Haryana and Punjab  to express their views</a:t>
            </a:r>
          </a:p>
          <a:p>
            <a:pPr>
              <a:spcBef>
                <a:spcPts val="600"/>
              </a:spcBef>
              <a:spcAft>
                <a:spcPts val="600"/>
              </a:spcAft>
              <a:buFont typeface="Wingdings 2" pitchFamily="18" charset="2"/>
              <a:buNone/>
            </a:pPr>
            <a:r>
              <a:rPr lang="en-IN" sz="1600" dirty="0" smtClean="0"/>
              <a:t> Hyderabad (</a:t>
            </a:r>
            <a:r>
              <a:rPr lang="en-IN" sz="1600" b="1" dirty="0" smtClean="0"/>
              <a:t>31.1.2010</a:t>
            </a:r>
            <a:r>
              <a:rPr lang="en-IN" sz="1600" dirty="0" smtClean="0"/>
              <a:t> - 1130-1430 hrs Venue: Central Research Institute for </a:t>
            </a:r>
            <a:r>
              <a:rPr lang="en-IN" sz="1600" dirty="0" err="1" smtClean="0"/>
              <a:t>Dryland</a:t>
            </a:r>
            <a:r>
              <a:rPr lang="en-IN" sz="1600" dirty="0" smtClean="0"/>
              <a:t> Agriculture(CRIDA) </a:t>
            </a:r>
            <a:r>
              <a:rPr lang="en-IN" sz="1600" dirty="0" err="1" smtClean="0"/>
              <a:t>Santoshnagar</a:t>
            </a:r>
            <a:r>
              <a:rPr lang="en-IN" sz="1600" dirty="0" smtClean="0"/>
              <a:t>, Hyderabad 59 )- Centres of Biotechnology R&amp;D</a:t>
            </a:r>
          </a:p>
          <a:p>
            <a:pPr>
              <a:spcBef>
                <a:spcPts val="600"/>
              </a:spcBef>
              <a:spcAft>
                <a:spcPts val="600"/>
              </a:spcAft>
              <a:buFont typeface="Wingdings 2" pitchFamily="18" charset="2"/>
              <a:buNone/>
            </a:pPr>
            <a:r>
              <a:rPr lang="en-IN" sz="1600" dirty="0" smtClean="0"/>
              <a:t> Bangalore (</a:t>
            </a:r>
            <a:r>
              <a:rPr lang="en-IN" sz="1600" b="1" dirty="0" smtClean="0"/>
              <a:t>6.2.2010</a:t>
            </a:r>
            <a:r>
              <a:rPr lang="en-IN" sz="1600" dirty="0" smtClean="0"/>
              <a:t> - 1130-1430 hrs Venue: The Good Shepherd </a:t>
            </a:r>
            <a:r>
              <a:rPr lang="en-IN" sz="1600" dirty="0" err="1" smtClean="0"/>
              <a:t>Auditorium,Residency</a:t>
            </a:r>
            <a:r>
              <a:rPr lang="en-IN" sz="1600" dirty="0" smtClean="0"/>
              <a:t> Road Museum Road Junction, </a:t>
            </a:r>
            <a:r>
              <a:rPr lang="en-IN" sz="1600" dirty="0" err="1" smtClean="0"/>
              <a:t>Opp.St.Joseph’s</a:t>
            </a:r>
            <a:r>
              <a:rPr lang="en-IN" sz="1600" dirty="0" smtClean="0"/>
              <a:t> PU </a:t>
            </a:r>
            <a:r>
              <a:rPr lang="en-IN" sz="1600" dirty="0" err="1" smtClean="0"/>
              <a:t>College,Bangalore</a:t>
            </a:r>
            <a:r>
              <a:rPr lang="en-IN" sz="1600" dirty="0" smtClean="0"/>
              <a:t>)- Centres of Biotechnology R&amp;D</a:t>
            </a:r>
          </a:p>
          <a:p>
            <a:pPr>
              <a:buFont typeface="Wingdings 2" pitchFamily="18" charset="2"/>
              <a:buNone/>
            </a:pPr>
            <a:endParaRPr lang="en-IN" sz="1200" dirty="0" smtClean="0"/>
          </a:p>
        </p:txBody>
      </p:sp>
      <p:sp>
        <p:nvSpPr>
          <p:cNvPr id="4" name="Date Placeholder 3"/>
          <p:cNvSpPr>
            <a:spLocks noGrp="1"/>
          </p:cNvSpPr>
          <p:nvPr>
            <p:ph type="dt" sz="half" idx="10"/>
          </p:nvPr>
        </p:nvSpPr>
        <p:spPr/>
        <p:txBody>
          <a:bodyPr/>
          <a:lstStyle/>
          <a:p>
            <a:pPr>
              <a:defRPr/>
            </a:pPr>
            <a:r>
              <a:rPr lang="en-US" smtClean="0"/>
              <a:t>February 27, 2012</a:t>
            </a:r>
            <a:endParaRPr lang="en-US"/>
          </a:p>
        </p:txBody>
      </p:sp>
      <p:sp>
        <p:nvSpPr>
          <p:cNvPr id="5" name="Footer Placeholder 4"/>
          <p:cNvSpPr>
            <a:spLocks noGrp="1"/>
          </p:cNvSpPr>
          <p:nvPr>
            <p:ph type="ftr" sz="quarter" idx="11"/>
          </p:nvPr>
        </p:nvSpPr>
        <p:spPr/>
        <p:txBody>
          <a:bodyPr/>
          <a:lstStyle/>
          <a:p>
            <a:pPr>
              <a:defRPr/>
            </a:pPr>
            <a:r>
              <a:rPr lang="en-US" smtClean="0"/>
              <a:t>ICEIPM Conference - NACETEM, Ife Ife, Nigeria</a:t>
            </a:r>
            <a:endParaRPr lang="en-US"/>
          </a:p>
        </p:txBody>
      </p:sp>
      <p:sp>
        <p:nvSpPr>
          <p:cNvPr id="6" name="Slide Number Placeholder 5"/>
          <p:cNvSpPr>
            <a:spLocks noGrp="1"/>
          </p:cNvSpPr>
          <p:nvPr>
            <p:ph type="sldNum" sz="quarter" idx="12"/>
          </p:nvPr>
        </p:nvSpPr>
        <p:spPr/>
        <p:txBody>
          <a:bodyPr/>
          <a:lstStyle/>
          <a:p>
            <a:pPr>
              <a:defRPr/>
            </a:pPr>
            <a:fld id="{AEA0A2BD-1412-499B-8F08-15F18A09E1A1}" type="slidenum">
              <a:rPr lang="en-US" smtClean="0"/>
              <a:pPr>
                <a:defRPr/>
              </a:pPr>
              <a:t>23</a:t>
            </a:fld>
            <a:endParaRPr lang="en-US"/>
          </a:p>
        </p:txBody>
      </p:sp>
    </p:spTree>
  </p:cSld>
  <p:clrMapOvr>
    <a:overrideClrMapping bg1="lt1" tx1="dk1" bg2="lt2" tx2="dk2" accent1="accent1" accent2="accent2" accent3="accent3" accent4="accent4" accent5="accent5" accent6="accent6" hlink="hlink" folHlink="folHlink"/>
  </p:clrMapOvr>
  <p:transition spd="slow">
    <p:strip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r"/>
            <a:r>
              <a:rPr lang="en-US" smtClean="0"/>
              <a:t>Public Participation..</a:t>
            </a:r>
            <a:endParaRPr lang="en-IN" smtClean="0"/>
          </a:p>
        </p:txBody>
      </p:sp>
      <p:sp>
        <p:nvSpPr>
          <p:cNvPr id="29699" name="Content Placeholder 2"/>
          <p:cNvSpPr>
            <a:spLocks noGrp="1"/>
          </p:cNvSpPr>
          <p:nvPr>
            <p:ph idx="1"/>
          </p:nvPr>
        </p:nvSpPr>
        <p:spPr>
          <a:xfrm>
            <a:off x="457200" y="1371600"/>
            <a:ext cx="8229600" cy="4953000"/>
          </a:xfrm>
        </p:spPr>
        <p:txBody>
          <a:bodyPr>
            <a:normAutofit lnSpcReduction="10000"/>
          </a:bodyPr>
          <a:lstStyle/>
          <a:p>
            <a:r>
              <a:rPr lang="en-IN" dirty="0" smtClean="0"/>
              <a:t>These meetings were attended by a wide variety of stakeholders including farmers, farmers’ organisations, scientists, state agriculture department officials, non-governmental organisations, consumer groups, allopathic and </a:t>
            </a:r>
            <a:r>
              <a:rPr lang="en-IN" dirty="0" err="1" smtClean="0"/>
              <a:t>ayurvedic</a:t>
            </a:r>
            <a:r>
              <a:rPr lang="en-IN" dirty="0" smtClean="0"/>
              <a:t> doctors, students and housewives, with the striking exception of agricultural biotechnology companies  (an estimated 8000 people participated in these consultations)</a:t>
            </a:r>
          </a:p>
        </p:txBody>
      </p:sp>
      <p:sp>
        <p:nvSpPr>
          <p:cNvPr id="4" name="Date Placeholder 3"/>
          <p:cNvSpPr>
            <a:spLocks noGrp="1"/>
          </p:cNvSpPr>
          <p:nvPr>
            <p:ph type="dt" sz="half" idx="10"/>
          </p:nvPr>
        </p:nvSpPr>
        <p:spPr/>
        <p:txBody>
          <a:bodyPr/>
          <a:lstStyle/>
          <a:p>
            <a:pPr>
              <a:defRPr/>
            </a:pPr>
            <a:r>
              <a:rPr lang="en-US" smtClean="0"/>
              <a:t>February 27, 2012</a:t>
            </a:r>
            <a:endParaRPr lang="en-US"/>
          </a:p>
        </p:txBody>
      </p:sp>
      <p:sp>
        <p:nvSpPr>
          <p:cNvPr id="5" name="Footer Placeholder 4"/>
          <p:cNvSpPr>
            <a:spLocks noGrp="1"/>
          </p:cNvSpPr>
          <p:nvPr>
            <p:ph type="ftr" sz="quarter" idx="11"/>
          </p:nvPr>
        </p:nvSpPr>
        <p:spPr/>
        <p:txBody>
          <a:bodyPr/>
          <a:lstStyle/>
          <a:p>
            <a:pPr>
              <a:defRPr/>
            </a:pPr>
            <a:r>
              <a:rPr lang="en-US" smtClean="0"/>
              <a:t>ICEIPM Conference - NACETEM, Ife Ife, Nigeria</a:t>
            </a:r>
            <a:endParaRPr lang="en-US"/>
          </a:p>
        </p:txBody>
      </p:sp>
      <p:sp>
        <p:nvSpPr>
          <p:cNvPr id="6" name="Slide Number Placeholder 5"/>
          <p:cNvSpPr>
            <a:spLocks noGrp="1"/>
          </p:cNvSpPr>
          <p:nvPr>
            <p:ph type="sldNum" sz="quarter" idx="12"/>
          </p:nvPr>
        </p:nvSpPr>
        <p:spPr/>
        <p:txBody>
          <a:bodyPr/>
          <a:lstStyle/>
          <a:p>
            <a:pPr>
              <a:defRPr/>
            </a:pPr>
            <a:fld id="{3F53DCE7-1901-4DD1-A380-6ECC32391D75}" type="slidenum">
              <a:rPr lang="en-US" smtClean="0"/>
              <a:pPr>
                <a:defRPr/>
              </a:pPr>
              <a:t>24</a:t>
            </a:fld>
            <a:endParaRPr lang="en-US"/>
          </a:p>
        </p:txBody>
      </p:sp>
    </p:spTree>
  </p:cSld>
  <p:clrMapOvr>
    <a:overrideClrMapping bg1="lt1" tx1="dk1" bg2="lt2" tx2="dk2" accent1="accent1" accent2="accent2" accent3="accent3" accent4="accent4" accent5="accent5" accent6="accent6" hlink="hlink" folHlink="folHlink"/>
  </p:clrMapOvr>
  <p:transition spd="slow">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5"/>
          <p:cNvSpPr>
            <a:spLocks noGrp="1"/>
          </p:cNvSpPr>
          <p:nvPr>
            <p:ph type="title"/>
          </p:nvPr>
        </p:nvSpPr>
        <p:spPr>
          <a:xfrm>
            <a:off x="571500" y="142875"/>
            <a:ext cx="7786688" cy="785813"/>
          </a:xfrm>
        </p:spPr>
        <p:txBody>
          <a:bodyPr>
            <a:normAutofit fontScale="90000"/>
          </a:bodyPr>
          <a:lstStyle/>
          <a:p>
            <a:pPr eaLnBrk="1" hangingPunct="1"/>
            <a:r>
              <a:rPr lang="en-US" sz="2000" smtClean="0">
                <a:solidFill>
                  <a:srgbClr val="002060"/>
                </a:solidFill>
              </a:rPr>
              <a:t> Percentage (%) of different Stakeholders participated  in the National  consultations on Bt.Brinjal at different locations</a:t>
            </a:r>
          </a:p>
        </p:txBody>
      </p:sp>
      <p:graphicFrame>
        <p:nvGraphicFramePr>
          <p:cNvPr id="18" name="Table 17"/>
          <p:cNvGraphicFramePr>
            <a:graphicFrameLocks noGrp="1"/>
          </p:cNvGraphicFramePr>
          <p:nvPr/>
        </p:nvGraphicFramePr>
        <p:xfrm>
          <a:off x="250825" y="1268413"/>
          <a:ext cx="8640959" cy="5382710"/>
        </p:xfrm>
        <a:graphic>
          <a:graphicData uri="http://schemas.openxmlformats.org/drawingml/2006/table">
            <a:tbl>
              <a:tblPr/>
              <a:tblGrid>
                <a:gridCol w="1187977"/>
                <a:gridCol w="1033985"/>
                <a:gridCol w="604171"/>
                <a:gridCol w="1037915"/>
                <a:gridCol w="1037915"/>
                <a:gridCol w="975391"/>
                <a:gridCol w="912863"/>
                <a:gridCol w="925371"/>
                <a:gridCol w="925371"/>
              </a:tblGrid>
              <a:tr h="1128913">
                <a:tc rowSpan="2">
                  <a:txBody>
                    <a:bodyPr/>
                    <a:lstStyle/>
                    <a:p>
                      <a:pPr algn="ctr" fontAlgn="t"/>
                      <a:r>
                        <a:rPr lang="en-US" sz="1400" b="1" i="0" u="none" strike="noStrike" dirty="0">
                          <a:solidFill>
                            <a:srgbClr val="000000"/>
                          </a:solidFill>
                          <a:latin typeface="Calibri"/>
                        </a:rPr>
                        <a:t>Date of Consultation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t"/>
                      <a:r>
                        <a:rPr lang="en-US" sz="1400" b="1" i="0" u="none" strike="noStrike" dirty="0">
                          <a:solidFill>
                            <a:srgbClr val="000000"/>
                          </a:solidFill>
                          <a:latin typeface="Calibri"/>
                        </a:rPr>
                        <a:t>Location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t"/>
                      <a:r>
                        <a:rPr lang="en-US" sz="1400" b="1" i="0" u="none" strike="noStrike" dirty="0">
                          <a:solidFill>
                            <a:srgbClr val="000000"/>
                          </a:solidFill>
                          <a:latin typeface="Calibri"/>
                        </a:rPr>
                        <a:t>Total Participants ( As per Registration)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1400" b="1" i="0" u="none" strike="noStrike" dirty="0">
                          <a:solidFill>
                            <a:srgbClr val="000000"/>
                          </a:solidFill>
                          <a:latin typeface="Calibri"/>
                        </a:rPr>
                        <a:t>Farmers/Farmers </a:t>
                      </a:r>
                      <a:r>
                        <a:rPr lang="en-US" sz="1400" b="1" i="0" u="none" strike="noStrike" dirty="0" smtClean="0">
                          <a:solidFill>
                            <a:srgbClr val="000000"/>
                          </a:solidFill>
                          <a:latin typeface="Calibri"/>
                        </a:rPr>
                        <a:t>organizations </a:t>
                      </a:r>
                      <a:r>
                        <a:rPr lang="en-US" sz="1400" b="1" i="0" u="none" strike="noStrike" dirty="0">
                          <a:solidFill>
                            <a:srgbClr val="000000"/>
                          </a:solidFill>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1400" b="1" i="0" u="none" strike="noStrike" dirty="0">
                          <a:solidFill>
                            <a:srgbClr val="000000"/>
                          </a:solidFill>
                          <a:latin typeface="Calibri"/>
                        </a:rPr>
                        <a:t>NGOs/Consumer Forum/Environmentalists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1400" b="1" i="0" u="none" strike="noStrike">
                          <a:solidFill>
                            <a:srgbClr val="000000"/>
                          </a:solidFill>
                          <a:latin typeface="Calibri"/>
                        </a:rPr>
                        <a:t>Scientists/Experts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1400" b="1" i="0" u="none" strike="noStrike">
                          <a:solidFill>
                            <a:srgbClr val="000000"/>
                          </a:solidFill>
                          <a:latin typeface="Calibri"/>
                        </a:rPr>
                        <a:t>Studetns/Researchers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1400" b="1" i="0" u="none" strike="noStrike">
                          <a:solidFill>
                            <a:srgbClr val="000000"/>
                          </a:solidFill>
                          <a:latin typeface="Calibri"/>
                        </a:rPr>
                        <a:t>Govt officials, Political/Elected bodies/members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1400" b="1" i="0" u="none" strike="noStrike">
                          <a:solidFill>
                            <a:srgbClr val="000000"/>
                          </a:solidFill>
                          <a:latin typeface="Calibri"/>
                        </a:rPr>
                        <a:t>Individuals, citizen groups/business, Traders, Industries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0519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en-US" sz="14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US" sz="1400" b="1" i="0" u="none" strike="noStrike" dirty="0">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US" sz="1400" b="1" i="0" u="none" strike="noStrike" dirty="0">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US" sz="1400" b="1" i="0" u="none" strike="noStrike" dirty="0">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US" sz="1400" b="1" i="0" u="none" strike="noStrike" dirty="0">
                          <a:solidFill>
                            <a:srgbClr val="000000"/>
                          </a:solidFill>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US" sz="1400" b="1" i="0" u="none" strike="noStrike" dirty="0">
                          <a:solidFill>
                            <a:srgbClr val="000000"/>
                          </a:solidFill>
                          <a:latin typeface="Calibri"/>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48000">
                <a:tc>
                  <a:txBody>
                    <a:bodyPr/>
                    <a:lstStyle/>
                    <a:p>
                      <a:pPr algn="l" fontAlgn="t"/>
                      <a:r>
                        <a:rPr lang="en-US" sz="1400" b="0" i="0" u="none" strike="noStrike" dirty="0">
                          <a:solidFill>
                            <a:srgbClr val="000000"/>
                          </a:solidFill>
                          <a:latin typeface="Calibri"/>
                        </a:rPr>
                        <a:t>13-01-2010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smtClean="0">
                          <a:solidFill>
                            <a:srgbClr val="000000"/>
                          </a:solidFill>
                          <a:latin typeface="Calibri"/>
                        </a:rPr>
                        <a:t>Kolkata</a:t>
                      </a:r>
                      <a:endParaRPr lang="en-US" sz="1400" b="0"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478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13%(62)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17%(81)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31%(148)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14%(67)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18%(86)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7%(34)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8000">
                <a:tc>
                  <a:txBody>
                    <a:bodyPr/>
                    <a:lstStyle/>
                    <a:p>
                      <a:pPr algn="l" fontAlgn="t"/>
                      <a:r>
                        <a:rPr lang="en-US" sz="1400" b="0" i="0" u="none" strike="noStrike" dirty="0">
                          <a:solidFill>
                            <a:srgbClr val="000000"/>
                          </a:solidFill>
                          <a:latin typeface="Calibri"/>
                        </a:rPr>
                        <a:t>16-01-2010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Calibri"/>
                        </a:rPr>
                        <a:t>Bubaneswar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623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44%(274)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36%(224)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2%(12)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11%(69)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6%(38)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8000">
                <a:tc>
                  <a:txBody>
                    <a:bodyPr/>
                    <a:lstStyle/>
                    <a:p>
                      <a:pPr algn="l" fontAlgn="t"/>
                      <a:r>
                        <a:rPr lang="en-US" sz="1400" b="0" i="0" u="none" strike="noStrike" dirty="0">
                          <a:solidFill>
                            <a:srgbClr val="000000"/>
                          </a:solidFill>
                          <a:latin typeface="Calibri"/>
                        </a:rPr>
                        <a:t>19-01-2010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smtClean="0">
                          <a:solidFill>
                            <a:srgbClr val="000000"/>
                          </a:solidFill>
                          <a:latin typeface="Calibri"/>
                        </a:rPr>
                        <a:t>Ahmadabad</a:t>
                      </a:r>
                      <a:endParaRPr lang="en-US" sz="1400" b="0"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1051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49%(515)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18%(189)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5%(53)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14%(147)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1%(10)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13%(137)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8000">
                <a:tc>
                  <a:txBody>
                    <a:bodyPr/>
                    <a:lstStyle/>
                    <a:p>
                      <a:pPr algn="l" fontAlgn="t"/>
                      <a:r>
                        <a:rPr lang="en-US" sz="1400" b="0" i="0" u="none" strike="noStrike" dirty="0">
                          <a:solidFill>
                            <a:srgbClr val="000000"/>
                          </a:solidFill>
                          <a:latin typeface="Calibri"/>
                        </a:rPr>
                        <a:t>27-01-2010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Calibri"/>
                        </a:rPr>
                        <a:t>Nagpur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1210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62%(750)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12%(145)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7%(85)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8%(97)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8%(97)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8000">
                <a:tc>
                  <a:txBody>
                    <a:bodyPr/>
                    <a:lstStyle/>
                    <a:p>
                      <a:pPr algn="l" fontAlgn="t"/>
                      <a:r>
                        <a:rPr lang="en-US" sz="1400" b="0" i="0" u="none" strike="noStrike" dirty="0">
                          <a:solidFill>
                            <a:srgbClr val="000000"/>
                          </a:solidFill>
                          <a:latin typeface="Calibri"/>
                        </a:rPr>
                        <a:t>29-01-2010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Calibri"/>
                        </a:rPr>
                        <a:t>Chandigarh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491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62%(304)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22%(108)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6%(30)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2%(10)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8%(39)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8000">
                <a:tc>
                  <a:txBody>
                    <a:bodyPr/>
                    <a:lstStyle/>
                    <a:p>
                      <a:pPr algn="l" fontAlgn="t"/>
                      <a:r>
                        <a:rPr lang="en-US" sz="1400" b="0" i="0" u="none" strike="noStrike" dirty="0">
                          <a:solidFill>
                            <a:srgbClr val="000000"/>
                          </a:solidFill>
                          <a:latin typeface="Calibri"/>
                        </a:rPr>
                        <a:t>31-01-2010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Calibri"/>
                        </a:rPr>
                        <a:t>Hyderabad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719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60%(432)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18%(129)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11%(79)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7%(50)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8000">
                <a:tc>
                  <a:txBody>
                    <a:bodyPr/>
                    <a:lstStyle/>
                    <a:p>
                      <a:pPr algn="l" fontAlgn="t"/>
                      <a:r>
                        <a:rPr lang="en-US" sz="1400" b="0" i="0" u="none" strike="noStrike" dirty="0" smtClean="0">
                          <a:solidFill>
                            <a:srgbClr val="000000"/>
                          </a:solidFill>
                          <a:latin typeface="Calibri"/>
                        </a:rPr>
                        <a:t>6/2/2010</a:t>
                      </a:r>
                      <a:endParaRPr lang="en-US" sz="1400" b="0"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Calibri"/>
                        </a:rPr>
                        <a:t>Bangalore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1348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48%(647)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14%(189)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12%(162)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1%(13)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22%(297)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8000">
                <a:tc gridSpan="2">
                  <a:txBody>
                    <a:bodyPr/>
                    <a:lstStyle/>
                    <a:p>
                      <a:pPr algn="ctr" fontAlgn="t"/>
                      <a:r>
                        <a:rPr lang="en-US" sz="1400" b="1" i="0" u="none" strike="noStrike" dirty="0">
                          <a:solidFill>
                            <a:srgbClr val="000000"/>
                          </a:solidFill>
                          <a:latin typeface="Calibri"/>
                        </a:rPr>
                        <a:t>Total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r>
                        <a:rPr lang="en-US" sz="1400" b="1" i="0" u="none" strike="noStrike">
                          <a:solidFill>
                            <a:srgbClr val="000000"/>
                          </a:solidFill>
                          <a:latin typeface="Calibri"/>
                        </a:rPr>
                        <a:t>5920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latin typeface="Calibri"/>
                        </a:rPr>
                        <a:t>50%(2984)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latin typeface="Calibri"/>
                        </a:rPr>
                        <a:t>18%(1065)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latin typeface="Calibri"/>
                        </a:rPr>
                        <a:t>10%(569)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latin typeface="Calibri"/>
                        </a:rPr>
                        <a:t>8%(480)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latin typeface="Calibri"/>
                        </a:rPr>
                        <a:t>3%(158)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latin typeface="Calibri"/>
                        </a:rPr>
                        <a:t>11%(664)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6495" name="TextBox 4"/>
          <p:cNvSpPr txBox="1">
            <a:spLocks noChangeArrowheads="1"/>
          </p:cNvSpPr>
          <p:nvPr/>
        </p:nvSpPr>
        <p:spPr bwMode="auto">
          <a:xfrm>
            <a:off x="55563" y="6643688"/>
            <a:ext cx="8351837" cy="338137"/>
          </a:xfrm>
          <a:prstGeom prst="rect">
            <a:avLst/>
          </a:prstGeom>
          <a:noFill/>
          <a:ln w="9525">
            <a:noFill/>
            <a:miter lim="800000"/>
            <a:headEnd/>
            <a:tailEnd/>
          </a:ln>
        </p:spPr>
        <p:txBody>
          <a:bodyPr>
            <a:spAutoFit/>
          </a:bodyPr>
          <a:lstStyle/>
          <a:p>
            <a:r>
              <a:rPr lang="en-US" sz="1600">
                <a:solidFill>
                  <a:srgbClr val="002060"/>
                </a:solidFill>
              </a:rPr>
              <a:t>Source: Centre for Environment Education, Report  on National Consultations</a:t>
            </a:r>
            <a:endParaRPr lang="en-IN" sz="1600">
              <a:solidFill>
                <a:srgbClr val="002060"/>
              </a:solidFill>
            </a:endParaRPr>
          </a:p>
        </p:txBody>
      </p:sp>
    </p:spTree>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14" name="Chart 13"/>
          <p:cNvGraphicFramePr/>
          <p:nvPr/>
        </p:nvGraphicFramePr>
        <p:xfrm>
          <a:off x="714348" y="1071546"/>
          <a:ext cx="7143800" cy="4929222"/>
        </p:xfrm>
        <a:graphic>
          <a:graphicData uri="http://schemas.openxmlformats.org/drawingml/2006/chart">
            <c:chart xmlns:c="http://schemas.openxmlformats.org/drawingml/2006/chart" xmlns:r="http://schemas.openxmlformats.org/officeDocument/2006/relationships" r:id="rId3"/>
          </a:graphicData>
        </a:graphic>
      </p:graphicFrame>
      <p:sp>
        <p:nvSpPr>
          <p:cNvPr id="17411" name="Title 16"/>
          <p:cNvSpPr>
            <a:spLocks noGrp="1"/>
          </p:cNvSpPr>
          <p:nvPr>
            <p:ph type="title"/>
          </p:nvPr>
        </p:nvSpPr>
        <p:spPr>
          <a:xfrm>
            <a:off x="128588" y="142875"/>
            <a:ext cx="8229600" cy="785813"/>
          </a:xfrm>
        </p:spPr>
        <p:txBody>
          <a:bodyPr/>
          <a:lstStyle/>
          <a:p>
            <a:pPr eaLnBrk="1" hangingPunct="1"/>
            <a:r>
              <a:rPr lang="en-US" sz="2000" smtClean="0">
                <a:solidFill>
                  <a:srgbClr val="002060"/>
                </a:solidFill>
              </a:rPr>
              <a:t>% of total  Arguments on Different Parameters</a:t>
            </a:r>
          </a:p>
        </p:txBody>
      </p:sp>
      <p:sp>
        <p:nvSpPr>
          <p:cNvPr id="17412" name="TextBox 4"/>
          <p:cNvSpPr txBox="1">
            <a:spLocks noChangeArrowheads="1"/>
          </p:cNvSpPr>
          <p:nvPr/>
        </p:nvSpPr>
        <p:spPr bwMode="auto">
          <a:xfrm>
            <a:off x="55563" y="6438900"/>
            <a:ext cx="8351837" cy="339725"/>
          </a:xfrm>
          <a:prstGeom prst="rect">
            <a:avLst/>
          </a:prstGeom>
          <a:noFill/>
          <a:ln w="9525">
            <a:noFill/>
            <a:miter lim="800000"/>
            <a:headEnd/>
            <a:tailEnd/>
          </a:ln>
        </p:spPr>
        <p:txBody>
          <a:bodyPr>
            <a:spAutoFit/>
          </a:bodyPr>
          <a:lstStyle/>
          <a:p>
            <a:r>
              <a:rPr lang="en-US" sz="1600">
                <a:solidFill>
                  <a:srgbClr val="002060"/>
                </a:solidFill>
              </a:rPr>
              <a:t>Source:  Centre for Environment Education, Report  on National Consultations</a:t>
            </a:r>
            <a:endParaRPr lang="en-IN" sz="1600">
              <a:solidFill>
                <a:srgbClr val="002060"/>
              </a:solidFill>
            </a:endParaRPr>
          </a:p>
        </p:txBody>
      </p:sp>
    </p:spTree>
  </p:cSld>
  <p:clrMapOvr>
    <a:overrideClrMapping bg1="lt1" tx1="dk1" bg2="lt2" tx2="dk2" accent1="accent1" accent2="accent2" accent3="accent3" accent4="accent4" accent5="accent5" accent6="accent6" hlink="hlink" folHlink="folHlink"/>
  </p:clrMapOvr>
  <p:transition spd="slow">
    <p:strips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itle 1"/>
          <p:cNvSpPr txBox="1">
            <a:spLocks/>
          </p:cNvSpPr>
          <p:nvPr/>
        </p:nvSpPr>
        <p:spPr>
          <a:xfrm>
            <a:off x="57150" y="288925"/>
            <a:ext cx="8501063" cy="647700"/>
          </a:xfrm>
          <a:prstGeom prst="rect">
            <a:avLst/>
          </a:prstGeom>
        </p:spPr>
        <p:txBody>
          <a:bodyPr anchor="ctr">
            <a:normAutofit fontScale="85000" lnSpcReduction="10000"/>
          </a:bodyPr>
          <a:lstStyle/>
          <a:p>
            <a:pPr fontAlgn="auto">
              <a:spcAft>
                <a:spcPts val="0"/>
              </a:spcAft>
              <a:defRPr/>
            </a:pPr>
            <a:r>
              <a:rPr lang="en-IN" sz="3200" dirty="0">
                <a:solidFill>
                  <a:srgbClr val="002060"/>
                </a:solidFill>
              </a:rPr>
              <a:t>Views of   Honourable Chief Minister’s of different states</a:t>
            </a:r>
          </a:p>
          <a:p>
            <a:pPr algn="ctr" fontAlgn="auto">
              <a:spcAft>
                <a:spcPts val="0"/>
              </a:spcAft>
              <a:defRPr/>
            </a:pPr>
            <a:endParaRPr lang="en-US" sz="2200" b="1" dirty="0">
              <a:solidFill>
                <a:srgbClr val="002060"/>
              </a:solidFill>
              <a:latin typeface="+mj-lt"/>
              <a:ea typeface="+mj-ea"/>
              <a:cs typeface="+mj-cs"/>
            </a:endParaRPr>
          </a:p>
        </p:txBody>
      </p:sp>
      <p:sp>
        <p:nvSpPr>
          <p:cNvPr id="40963" name="TextBox 3"/>
          <p:cNvSpPr txBox="1">
            <a:spLocks noChangeArrowheads="1"/>
          </p:cNvSpPr>
          <p:nvPr/>
        </p:nvSpPr>
        <p:spPr bwMode="auto">
          <a:xfrm>
            <a:off x="250825" y="1268413"/>
            <a:ext cx="8642350" cy="6186309"/>
          </a:xfrm>
          <a:prstGeom prst="rect">
            <a:avLst/>
          </a:prstGeom>
          <a:noFill/>
          <a:ln w="9525">
            <a:noFill/>
            <a:miter lim="800000"/>
            <a:headEnd/>
            <a:tailEnd/>
          </a:ln>
        </p:spPr>
        <p:txBody>
          <a:bodyPr>
            <a:spAutoFit/>
          </a:bodyPr>
          <a:lstStyle/>
          <a:p>
            <a:r>
              <a:rPr lang="en-IN" b="1" dirty="0">
                <a:solidFill>
                  <a:schemeClr val="tx2"/>
                </a:solidFill>
              </a:rPr>
              <a:t>West Bengal </a:t>
            </a:r>
            <a:r>
              <a:rPr lang="en-IN" dirty="0">
                <a:solidFill>
                  <a:schemeClr val="tx2"/>
                </a:solidFill>
              </a:rPr>
              <a:t>(30% brinjal production): “I have got the report of the Expert Committee of the GEAC downloaded. I feel that the matter needs thorough examination by the experts in the field. I am requesting some member so the erstwhile State Agriculture Commission to examine the report and forward their views to the government to enable us to take a </a:t>
            </a:r>
            <a:r>
              <a:rPr lang="en-IN" b="1" dirty="0">
                <a:solidFill>
                  <a:srgbClr val="FF0000"/>
                </a:solidFill>
              </a:rPr>
              <a:t>holistic view </a:t>
            </a:r>
            <a:r>
              <a:rPr lang="en-IN" dirty="0">
                <a:solidFill>
                  <a:schemeClr val="tx2"/>
                </a:solidFill>
              </a:rPr>
              <a:t>on the subject”.</a:t>
            </a:r>
          </a:p>
          <a:p>
            <a:r>
              <a:rPr lang="en-IN" b="1" dirty="0">
                <a:solidFill>
                  <a:schemeClr val="tx2"/>
                </a:solidFill>
              </a:rPr>
              <a:t>Bihar </a:t>
            </a:r>
            <a:r>
              <a:rPr lang="en-IN" dirty="0">
                <a:solidFill>
                  <a:schemeClr val="tx2"/>
                </a:solidFill>
              </a:rPr>
              <a:t>(11% brinjal production)  :” the </a:t>
            </a:r>
            <a:r>
              <a:rPr lang="en-IN" dirty="0" err="1">
                <a:solidFill>
                  <a:schemeClr val="tx2"/>
                </a:solidFill>
              </a:rPr>
              <a:t>Rajya</a:t>
            </a:r>
            <a:r>
              <a:rPr lang="en-IN" dirty="0">
                <a:solidFill>
                  <a:schemeClr val="tx2"/>
                </a:solidFill>
              </a:rPr>
              <a:t> </a:t>
            </a:r>
            <a:r>
              <a:rPr lang="en-IN" dirty="0" err="1">
                <a:solidFill>
                  <a:schemeClr val="tx2"/>
                </a:solidFill>
              </a:rPr>
              <a:t>Kisan</a:t>
            </a:r>
            <a:r>
              <a:rPr lang="en-IN" dirty="0">
                <a:solidFill>
                  <a:schemeClr val="tx2"/>
                </a:solidFill>
              </a:rPr>
              <a:t> </a:t>
            </a:r>
            <a:r>
              <a:rPr lang="en-IN" dirty="0" err="1">
                <a:solidFill>
                  <a:schemeClr val="tx2"/>
                </a:solidFill>
              </a:rPr>
              <a:t>Ayog</a:t>
            </a:r>
            <a:r>
              <a:rPr lang="en-IN" dirty="0">
                <a:solidFill>
                  <a:schemeClr val="tx2"/>
                </a:solidFill>
              </a:rPr>
              <a:t> is not in favour of the introduction of Bt-Brinjal in the state at this point of time. The recommendation of the </a:t>
            </a:r>
            <a:r>
              <a:rPr lang="en-IN" dirty="0" err="1">
                <a:solidFill>
                  <a:schemeClr val="tx2"/>
                </a:solidFill>
              </a:rPr>
              <a:t>Rajya</a:t>
            </a:r>
            <a:r>
              <a:rPr lang="en-IN" dirty="0">
                <a:solidFill>
                  <a:schemeClr val="tx2"/>
                </a:solidFill>
              </a:rPr>
              <a:t> </a:t>
            </a:r>
            <a:r>
              <a:rPr lang="en-IN" dirty="0" err="1">
                <a:solidFill>
                  <a:schemeClr val="tx2"/>
                </a:solidFill>
              </a:rPr>
              <a:t>Kisan</a:t>
            </a:r>
            <a:r>
              <a:rPr lang="en-IN" dirty="0">
                <a:solidFill>
                  <a:schemeClr val="tx2"/>
                </a:solidFill>
              </a:rPr>
              <a:t> </a:t>
            </a:r>
            <a:r>
              <a:rPr lang="en-IN" dirty="0" err="1">
                <a:solidFill>
                  <a:schemeClr val="tx2"/>
                </a:solidFill>
              </a:rPr>
              <a:t>Ayog</a:t>
            </a:r>
            <a:r>
              <a:rPr lang="en-IN" dirty="0">
                <a:solidFill>
                  <a:schemeClr val="tx2"/>
                </a:solidFill>
              </a:rPr>
              <a:t> has been considered by the State government and the state government fully endorses the view of the </a:t>
            </a:r>
            <a:r>
              <a:rPr lang="en-IN" dirty="0" err="1">
                <a:solidFill>
                  <a:schemeClr val="tx2"/>
                </a:solidFill>
              </a:rPr>
              <a:t>ayog</a:t>
            </a:r>
            <a:r>
              <a:rPr lang="en-IN" dirty="0">
                <a:solidFill>
                  <a:schemeClr val="tx2"/>
                </a:solidFill>
              </a:rPr>
              <a:t>”.</a:t>
            </a:r>
          </a:p>
          <a:p>
            <a:r>
              <a:rPr lang="en-IN" b="1" dirty="0" err="1">
                <a:solidFill>
                  <a:schemeClr val="tx2"/>
                </a:solidFill>
              </a:rPr>
              <a:t>Orissa</a:t>
            </a:r>
            <a:r>
              <a:rPr lang="en-IN" dirty="0">
                <a:solidFill>
                  <a:schemeClr val="tx2"/>
                </a:solidFill>
              </a:rPr>
              <a:t> (20% brinjal </a:t>
            </a:r>
            <a:r>
              <a:rPr lang="en-IN" dirty="0" err="1">
                <a:solidFill>
                  <a:schemeClr val="tx2"/>
                </a:solidFill>
              </a:rPr>
              <a:t>Prodcution</a:t>
            </a:r>
            <a:r>
              <a:rPr lang="en-IN" dirty="0">
                <a:solidFill>
                  <a:schemeClr val="tx2"/>
                </a:solidFill>
              </a:rPr>
              <a:t>)  : “ the  Government of </a:t>
            </a:r>
            <a:r>
              <a:rPr lang="en-IN" dirty="0" err="1">
                <a:solidFill>
                  <a:schemeClr val="tx2"/>
                </a:solidFill>
              </a:rPr>
              <a:t>Orissa</a:t>
            </a:r>
            <a:r>
              <a:rPr lang="en-IN" dirty="0">
                <a:solidFill>
                  <a:schemeClr val="tx2"/>
                </a:solidFill>
              </a:rPr>
              <a:t>  does not support the introduction of Bt-Brinjal at this stage and until sufficient trials are made and </a:t>
            </a:r>
            <a:r>
              <a:rPr lang="en-IN" dirty="0">
                <a:solidFill>
                  <a:srgbClr val="FF0000"/>
                </a:solidFill>
              </a:rPr>
              <a:t>interests of small and marginal farmers of the state are safeguarded</a:t>
            </a:r>
            <a:r>
              <a:rPr lang="en-IN" dirty="0">
                <a:solidFill>
                  <a:schemeClr val="tx2"/>
                </a:solidFill>
              </a:rPr>
              <a:t>”</a:t>
            </a:r>
          </a:p>
          <a:p>
            <a:r>
              <a:rPr lang="en-IN" b="1" dirty="0">
                <a:solidFill>
                  <a:schemeClr val="tx2"/>
                </a:solidFill>
              </a:rPr>
              <a:t>Karnataka</a:t>
            </a:r>
            <a:r>
              <a:rPr lang="en-IN" dirty="0">
                <a:solidFill>
                  <a:schemeClr val="tx2"/>
                </a:solidFill>
              </a:rPr>
              <a:t> (4% brinjal  production ) : “ The commercial release of Bt-brinjal should be </a:t>
            </a:r>
            <a:r>
              <a:rPr lang="en-IN" dirty="0" err="1">
                <a:solidFill>
                  <a:schemeClr val="tx2"/>
                </a:solidFill>
              </a:rPr>
              <a:t>deffered</a:t>
            </a:r>
            <a:r>
              <a:rPr lang="en-IN" dirty="0">
                <a:solidFill>
                  <a:schemeClr val="tx2"/>
                </a:solidFill>
              </a:rPr>
              <a:t>  till the issue is thoroughly examined from all the </a:t>
            </a:r>
            <a:r>
              <a:rPr lang="en-IN" dirty="0" smtClean="0">
                <a:solidFill>
                  <a:schemeClr val="tx2"/>
                </a:solidFill>
              </a:rPr>
              <a:t>angles </a:t>
            </a:r>
            <a:r>
              <a:rPr lang="en-IN" dirty="0">
                <a:solidFill>
                  <a:schemeClr val="tx2"/>
                </a:solidFill>
              </a:rPr>
              <a:t>by taking into account the views of all stakeholders and </a:t>
            </a:r>
            <a:r>
              <a:rPr lang="en-IN" dirty="0" smtClean="0">
                <a:solidFill>
                  <a:schemeClr val="tx2"/>
                </a:solidFill>
              </a:rPr>
              <a:t>conducting </a:t>
            </a:r>
            <a:r>
              <a:rPr lang="en-IN" dirty="0" smtClean="0">
                <a:solidFill>
                  <a:srgbClr val="FF0000"/>
                </a:solidFill>
              </a:rPr>
              <a:t>a long-term research for its bio-safety and  its consequent contributions to food security and farmers well-being</a:t>
            </a:r>
            <a:r>
              <a:rPr lang="en-IN" dirty="0" smtClean="0">
                <a:solidFill>
                  <a:schemeClr val="tx2"/>
                </a:solidFill>
              </a:rPr>
              <a:t>”.</a:t>
            </a:r>
            <a:endParaRPr lang="en-IN" dirty="0">
              <a:solidFill>
                <a:schemeClr val="tx2"/>
              </a:solidFill>
            </a:endParaRPr>
          </a:p>
          <a:p>
            <a:endParaRPr lang="en-IN" dirty="0">
              <a:solidFill>
                <a:schemeClr val="tx2"/>
              </a:solidFill>
            </a:endParaRPr>
          </a:p>
          <a:p>
            <a:endParaRPr lang="en-IN" dirty="0">
              <a:solidFill>
                <a:schemeClr val="tx2"/>
              </a:solidFill>
            </a:endParaRPr>
          </a:p>
          <a:p>
            <a:endParaRPr lang="en-IN" dirty="0">
              <a:solidFill>
                <a:schemeClr val="tx2"/>
              </a:solidFill>
            </a:endParaRPr>
          </a:p>
          <a:p>
            <a:endParaRPr lang="en-IN" dirty="0">
              <a:solidFill>
                <a:schemeClr val="tx2"/>
              </a:solidFill>
            </a:endParaRPr>
          </a:p>
          <a:p>
            <a:endParaRPr lang="en-IN" dirty="0">
              <a:solidFill>
                <a:schemeClr val="tx2"/>
              </a:solidFill>
            </a:endParaRPr>
          </a:p>
          <a:p>
            <a:endParaRPr lang="en-IN" dirty="0">
              <a:solidFill>
                <a:schemeClr val="tx2"/>
              </a:solidFill>
            </a:endParaRP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itle 1"/>
          <p:cNvSpPr txBox="1">
            <a:spLocks/>
          </p:cNvSpPr>
          <p:nvPr/>
        </p:nvSpPr>
        <p:spPr>
          <a:xfrm>
            <a:off x="57150" y="288925"/>
            <a:ext cx="8501063" cy="647700"/>
          </a:xfrm>
          <a:prstGeom prst="rect">
            <a:avLst/>
          </a:prstGeom>
        </p:spPr>
        <p:txBody>
          <a:bodyPr anchor="ctr">
            <a:normAutofit/>
          </a:bodyPr>
          <a:lstStyle/>
          <a:p>
            <a:pPr fontAlgn="auto">
              <a:spcAft>
                <a:spcPts val="0"/>
              </a:spcAft>
              <a:defRPr/>
            </a:pPr>
            <a:endParaRPr lang="en-IN" sz="3200" dirty="0">
              <a:solidFill>
                <a:srgbClr val="002060"/>
              </a:solidFill>
            </a:endParaRPr>
          </a:p>
          <a:p>
            <a:pPr algn="ctr" fontAlgn="auto">
              <a:spcAft>
                <a:spcPts val="0"/>
              </a:spcAft>
              <a:defRPr/>
            </a:pPr>
            <a:endParaRPr lang="en-US" sz="2200" b="1" dirty="0">
              <a:solidFill>
                <a:srgbClr val="002060"/>
              </a:solidFill>
              <a:latin typeface="+mj-lt"/>
              <a:ea typeface="+mj-ea"/>
              <a:cs typeface="+mj-cs"/>
            </a:endParaRPr>
          </a:p>
        </p:txBody>
      </p:sp>
      <p:sp>
        <p:nvSpPr>
          <p:cNvPr id="41987" name="TextBox 3"/>
          <p:cNvSpPr txBox="1">
            <a:spLocks noChangeArrowheads="1"/>
          </p:cNvSpPr>
          <p:nvPr/>
        </p:nvSpPr>
        <p:spPr bwMode="auto">
          <a:xfrm>
            <a:off x="250825" y="1268413"/>
            <a:ext cx="8642350" cy="6555641"/>
          </a:xfrm>
          <a:prstGeom prst="rect">
            <a:avLst/>
          </a:prstGeom>
          <a:noFill/>
          <a:ln w="9525">
            <a:noFill/>
            <a:miter lim="800000"/>
            <a:headEnd/>
            <a:tailEnd/>
          </a:ln>
        </p:spPr>
        <p:txBody>
          <a:bodyPr>
            <a:spAutoFit/>
          </a:bodyPr>
          <a:lstStyle/>
          <a:p>
            <a:r>
              <a:rPr lang="en-IN" sz="2000" b="1" dirty="0" err="1">
                <a:solidFill>
                  <a:srgbClr val="002060"/>
                </a:solidFill>
              </a:rPr>
              <a:t>Chattisgarh</a:t>
            </a:r>
            <a:r>
              <a:rPr lang="en-IN" sz="2000" b="1" dirty="0">
                <a:solidFill>
                  <a:srgbClr val="002060"/>
                </a:solidFill>
              </a:rPr>
              <a:t> </a:t>
            </a:r>
            <a:r>
              <a:rPr lang="en-IN" sz="2000" dirty="0">
                <a:solidFill>
                  <a:srgbClr val="002060"/>
                </a:solidFill>
              </a:rPr>
              <a:t>: “ Before giving permission for commercial cultivation of Bt-brinjal, </a:t>
            </a:r>
            <a:r>
              <a:rPr lang="en-IN" sz="2000" dirty="0">
                <a:solidFill>
                  <a:srgbClr val="FF0000"/>
                </a:solidFill>
              </a:rPr>
              <a:t>all tests to establish full impacts</a:t>
            </a:r>
            <a:r>
              <a:rPr lang="en-IN" sz="2000" dirty="0">
                <a:solidFill>
                  <a:srgbClr val="002060"/>
                </a:solidFill>
              </a:rPr>
              <a:t>, including negative impacts, on human and animal </a:t>
            </a:r>
            <a:r>
              <a:rPr lang="en-IN" sz="2000" dirty="0" err="1">
                <a:solidFill>
                  <a:srgbClr val="002060"/>
                </a:solidFill>
              </a:rPr>
              <a:t>helath</a:t>
            </a:r>
            <a:r>
              <a:rPr lang="en-IN" sz="2000" dirty="0">
                <a:solidFill>
                  <a:srgbClr val="002060"/>
                </a:solidFill>
              </a:rPr>
              <a:t> and on the environment should be carried out</a:t>
            </a:r>
            <a:r>
              <a:rPr lang="en-IN" sz="2000" dirty="0" smtClean="0">
                <a:solidFill>
                  <a:srgbClr val="002060"/>
                </a:solidFill>
              </a:rPr>
              <a:t>”</a:t>
            </a:r>
          </a:p>
          <a:p>
            <a:endParaRPr lang="en-IN" sz="2000" dirty="0">
              <a:solidFill>
                <a:srgbClr val="002060"/>
              </a:solidFill>
            </a:endParaRPr>
          </a:p>
          <a:p>
            <a:r>
              <a:rPr lang="en-IN" sz="2000" b="1" dirty="0" err="1">
                <a:solidFill>
                  <a:srgbClr val="002060"/>
                </a:solidFill>
              </a:rPr>
              <a:t>Kerala</a:t>
            </a:r>
            <a:r>
              <a:rPr lang="en-IN" sz="2000" dirty="0">
                <a:solidFill>
                  <a:srgbClr val="002060"/>
                </a:solidFill>
              </a:rPr>
              <a:t>: “ Considering  all this ,Government of </a:t>
            </a:r>
            <a:r>
              <a:rPr lang="en-IN" sz="2000" dirty="0" err="1">
                <a:solidFill>
                  <a:srgbClr val="002060"/>
                </a:solidFill>
              </a:rPr>
              <a:t>Kerala</a:t>
            </a:r>
            <a:r>
              <a:rPr lang="en-IN" sz="2000" dirty="0">
                <a:solidFill>
                  <a:srgbClr val="002060"/>
                </a:solidFill>
              </a:rPr>
              <a:t> has taken a decision to prohibit all environmental release of </a:t>
            </a:r>
            <a:r>
              <a:rPr lang="en-IN" sz="2000" dirty="0" err="1">
                <a:solidFill>
                  <a:srgbClr val="002060"/>
                </a:solidFill>
              </a:rPr>
              <a:t>GMOs</a:t>
            </a:r>
            <a:r>
              <a:rPr lang="en-IN" sz="2000" dirty="0">
                <a:solidFill>
                  <a:srgbClr val="002060"/>
                </a:solidFill>
              </a:rPr>
              <a:t> and </a:t>
            </a:r>
            <a:r>
              <a:rPr lang="en-IN" sz="2000" dirty="0">
                <a:solidFill>
                  <a:srgbClr val="FF0000"/>
                </a:solidFill>
              </a:rPr>
              <a:t>keep the  state totally GM free</a:t>
            </a:r>
            <a:r>
              <a:rPr lang="en-IN" sz="2000" dirty="0">
                <a:solidFill>
                  <a:srgbClr val="002060"/>
                </a:solidFill>
              </a:rPr>
              <a:t>.  We would request the Honourable Prime Minister to reconsider the Policy of GM in a national scale and declare a moratorium at least for the next fifty years</a:t>
            </a:r>
            <a:r>
              <a:rPr lang="en-IN" sz="2000" dirty="0" smtClean="0">
                <a:solidFill>
                  <a:srgbClr val="002060"/>
                </a:solidFill>
              </a:rPr>
              <a:t>”.</a:t>
            </a:r>
          </a:p>
          <a:p>
            <a:endParaRPr lang="en-IN" sz="2000" dirty="0">
              <a:solidFill>
                <a:srgbClr val="002060"/>
              </a:solidFill>
            </a:endParaRPr>
          </a:p>
          <a:p>
            <a:r>
              <a:rPr lang="en-IN" sz="2000" b="1" dirty="0">
                <a:solidFill>
                  <a:srgbClr val="002060"/>
                </a:solidFill>
              </a:rPr>
              <a:t>Andhra Pradesh </a:t>
            </a:r>
            <a:r>
              <a:rPr lang="en-IN" sz="2000" dirty="0">
                <a:solidFill>
                  <a:srgbClr val="002060"/>
                </a:solidFill>
              </a:rPr>
              <a:t>(6% brinjal production )  : “ it is clear that the data generated, the tests conducted and the information disseminated by GEAC are </a:t>
            </a:r>
            <a:r>
              <a:rPr lang="en-IN" sz="2000" dirty="0">
                <a:solidFill>
                  <a:srgbClr val="FF0000"/>
                </a:solidFill>
              </a:rPr>
              <a:t>not sufficient for suggesting the commercial release of Bt-brinjal</a:t>
            </a:r>
            <a:r>
              <a:rPr lang="en-IN" sz="2000" dirty="0">
                <a:solidFill>
                  <a:srgbClr val="002060"/>
                </a:solidFill>
              </a:rPr>
              <a:t>…..Until safety parameters in terms  of environment, human and animal health are clearly established, release of Bt-brinjal for commercial cultivation is to be </a:t>
            </a:r>
            <a:r>
              <a:rPr lang="en-IN" sz="2000" dirty="0" err="1">
                <a:solidFill>
                  <a:srgbClr val="002060"/>
                </a:solidFill>
              </a:rPr>
              <a:t>deffered</a:t>
            </a:r>
            <a:r>
              <a:rPr lang="en-IN" sz="2000" dirty="0">
                <a:solidFill>
                  <a:srgbClr val="002060"/>
                </a:solidFill>
              </a:rPr>
              <a:t>”</a:t>
            </a:r>
          </a:p>
          <a:p>
            <a:r>
              <a:rPr lang="en-IN" sz="2000" dirty="0" err="1">
                <a:solidFill>
                  <a:srgbClr val="002060"/>
                </a:solidFill>
              </a:rPr>
              <a:t>www.moef.nic.in</a:t>
            </a:r>
            <a:endParaRPr lang="en-IN" sz="2000" dirty="0">
              <a:solidFill>
                <a:srgbClr val="002060"/>
              </a:solidFill>
            </a:endParaRPr>
          </a:p>
          <a:p>
            <a:endParaRPr lang="en-IN" sz="2000" dirty="0">
              <a:solidFill>
                <a:srgbClr val="002060"/>
              </a:solidFill>
            </a:endParaRPr>
          </a:p>
          <a:p>
            <a:endParaRPr lang="en-IN" sz="2000" dirty="0">
              <a:solidFill>
                <a:srgbClr val="002060"/>
              </a:solidFill>
            </a:endParaRPr>
          </a:p>
          <a:p>
            <a:endParaRPr lang="en-IN" sz="2000" dirty="0">
              <a:solidFill>
                <a:srgbClr val="002060"/>
              </a:solidFill>
            </a:endParaRPr>
          </a:p>
          <a:p>
            <a:endParaRPr lang="en-IN" sz="2000" dirty="0">
              <a:solidFill>
                <a:srgbClr val="002060"/>
              </a:solidFill>
            </a:endParaRPr>
          </a:p>
          <a:p>
            <a:endParaRPr lang="en-IN" sz="2000" dirty="0">
              <a:solidFill>
                <a:srgbClr val="002060"/>
              </a:solidFill>
            </a:endParaRPr>
          </a:p>
          <a:p>
            <a:endParaRPr lang="en-IN" sz="2000" dirty="0">
              <a:solidFill>
                <a:srgbClr val="002060"/>
              </a:solidFill>
            </a:endParaRP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r"/>
            <a:r>
              <a:rPr lang="en-US" smtClean="0"/>
              <a:t>Moratorium..</a:t>
            </a:r>
            <a:endParaRPr lang="en-IN" smtClean="0"/>
          </a:p>
        </p:txBody>
      </p:sp>
      <p:pic>
        <p:nvPicPr>
          <p:cNvPr id="30726" name="Content Placeholder 6"/>
          <p:cNvPicPr>
            <a:picLocks noGrp="1"/>
          </p:cNvPicPr>
          <p:nvPr>
            <p:ph idx="1"/>
          </p:nvPr>
        </p:nvPicPr>
        <p:blipFill>
          <a:blip r:embed="rId4" cstate="print"/>
          <a:srcRect/>
          <a:stretch>
            <a:fillRect/>
          </a:stretch>
        </p:blipFill>
        <p:spPr>
          <a:xfrm>
            <a:off x="3200400" y="1905000"/>
            <a:ext cx="5105400" cy="3216275"/>
          </a:xfrm>
        </p:spPr>
      </p:pic>
      <p:sp>
        <p:nvSpPr>
          <p:cNvPr id="6" name="Slide Number Placeholder 5"/>
          <p:cNvSpPr>
            <a:spLocks noGrp="1"/>
          </p:cNvSpPr>
          <p:nvPr>
            <p:ph type="sldNum" sz="quarter" idx="12"/>
          </p:nvPr>
        </p:nvSpPr>
        <p:spPr/>
        <p:txBody>
          <a:bodyPr/>
          <a:lstStyle/>
          <a:p>
            <a:pPr>
              <a:defRPr/>
            </a:pPr>
            <a:fld id="{80A63731-0A8E-4A62-AE35-D2D5ED74F15B}" type="slidenum">
              <a:rPr lang="en-US" smtClean="0"/>
              <a:pPr>
                <a:defRPr/>
              </a:pPr>
              <a:t>29</a:t>
            </a:fld>
            <a:endParaRPr lang="en-US"/>
          </a:p>
        </p:txBody>
      </p:sp>
      <p:sp>
        <p:nvSpPr>
          <p:cNvPr id="30727" name="TextBox 7"/>
          <p:cNvSpPr txBox="1">
            <a:spLocks noChangeArrowheads="1"/>
          </p:cNvSpPr>
          <p:nvPr/>
        </p:nvSpPr>
        <p:spPr bwMode="auto">
          <a:xfrm>
            <a:off x="990600" y="5715000"/>
            <a:ext cx="7969250" cy="646113"/>
          </a:xfrm>
          <a:prstGeom prst="rect">
            <a:avLst/>
          </a:prstGeom>
          <a:noFill/>
          <a:ln w="9525">
            <a:noFill/>
            <a:miter lim="800000"/>
            <a:headEnd/>
            <a:tailEnd/>
          </a:ln>
        </p:spPr>
        <p:txBody>
          <a:bodyPr wrap="none">
            <a:spAutoFit/>
          </a:bodyPr>
          <a:lstStyle/>
          <a:p>
            <a:r>
              <a:rPr lang="en-US" dirty="0"/>
              <a:t>February 09, 2010 Minister </a:t>
            </a:r>
            <a:r>
              <a:rPr lang="en-US" dirty="0" err="1"/>
              <a:t>Jairam</a:t>
            </a:r>
            <a:r>
              <a:rPr lang="en-US" dirty="0"/>
              <a:t> </a:t>
            </a:r>
            <a:r>
              <a:rPr lang="en-US" dirty="0" err="1"/>
              <a:t>Ramesh</a:t>
            </a:r>
            <a:r>
              <a:rPr lang="en-US" dirty="0"/>
              <a:t> announced an indefinite ban on </a:t>
            </a:r>
          </a:p>
          <a:p>
            <a:r>
              <a:rPr lang="en-US" dirty="0" err="1"/>
              <a:t>Commercialisation</a:t>
            </a:r>
            <a:r>
              <a:rPr lang="en-US" dirty="0"/>
              <a:t> of Bt Brinjal</a:t>
            </a:r>
            <a:endParaRPr lang="en-IN" dirty="0"/>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TECHNOSCIENCE</a:t>
            </a:r>
            <a:endParaRPr lang="en-US" dirty="0"/>
          </a:p>
        </p:txBody>
      </p:sp>
      <p:sp>
        <p:nvSpPr>
          <p:cNvPr id="3" name="Content Placeholder 2"/>
          <p:cNvSpPr>
            <a:spLocks noGrp="1"/>
          </p:cNvSpPr>
          <p:nvPr>
            <p:ph idx="1"/>
          </p:nvPr>
        </p:nvSpPr>
        <p:spPr/>
        <p:txBody>
          <a:bodyPr>
            <a:normAutofit fontScale="85000" lnSpcReduction="20000"/>
          </a:bodyPr>
          <a:lstStyle/>
          <a:p>
            <a:endParaRPr lang="en-US" sz="2400" i="1" dirty="0" smtClean="0"/>
          </a:p>
          <a:p>
            <a:r>
              <a:rPr lang="en-US" sz="2400" i="1" dirty="0" smtClean="0"/>
              <a:t>It is generally argued that humans purposefully design processes and artifacts in order to extend their capabilities to manipulate material and information. This is, in part, due to humans not being able to meet their needs through their unmediated interaction with nature. It has also been suggested that humans are ‘pulled’ by artifacts by a practical necessity. We are never free to choose to use no artifacts </a:t>
            </a:r>
            <a:r>
              <a:rPr lang="en-US" sz="2500" i="1" dirty="0" smtClean="0"/>
              <a:t>(</a:t>
            </a:r>
            <a:r>
              <a:rPr lang="en-US" sz="2500" i="1" dirty="0" err="1" smtClean="0"/>
              <a:t>McGinn</a:t>
            </a:r>
            <a:r>
              <a:rPr lang="en-US" sz="2500" i="1" dirty="0" smtClean="0"/>
              <a:t>, 1991)</a:t>
            </a:r>
          </a:p>
          <a:p>
            <a:r>
              <a:rPr lang="en-US" i="1" dirty="0" smtClean="0"/>
              <a:t>‘</a:t>
            </a:r>
            <a:r>
              <a:rPr lang="en-US" sz="2400" i="1" dirty="0" err="1" smtClean="0"/>
              <a:t>Technoscience</a:t>
            </a:r>
            <a:r>
              <a:rPr lang="en-US" sz="2400" i="1" dirty="0" smtClean="0"/>
              <a:t> is knowledge happening or actionable knowledge, physically manipulative and interventionist. These manipulations and interventions are not designed only to describe nature and but also to modify nature. And increasingly </a:t>
            </a:r>
            <a:r>
              <a:rPr lang="en-US" sz="2400" i="1" dirty="0" err="1" smtClean="0"/>
              <a:t>technosciences</a:t>
            </a:r>
            <a:r>
              <a:rPr lang="en-US" sz="2400" i="1" dirty="0" smtClean="0"/>
              <a:t> have been changing both the natural  and the social world around us through the mode of creating  actionable knowledge and manipulating and intervening employing that knowledge. Seen this way, the distinction between an attempt to describe the world and an attempt to reconfigure the world is becoming blurred. This raises a whole range of important normative issues which need to be squarely faced and addressed’ ( P.K. </a:t>
            </a:r>
            <a:r>
              <a:rPr lang="en-US" sz="2400" i="1" dirty="0" err="1" smtClean="0"/>
              <a:t>Basu</a:t>
            </a:r>
            <a:r>
              <a:rPr lang="en-US" sz="2400" i="1" dirty="0" smtClean="0"/>
              <a:t> ,2012)</a:t>
            </a:r>
          </a:p>
          <a:p>
            <a:endParaRPr lang="en-US" dirty="0"/>
          </a:p>
        </p:txBody>
      </p:sp>
    </p:spTree>
  </p:cSld>
  <p:clrMapOvr>
    <a:masterClrMapping/>
  </p:clrMapOvr>
  <p:transition spd="slow">
    <p:dissolve/>
  </p:transition>
</p:sld>
</file>

<file path=ppt/slides/slide3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itle 1"/>
          <p:cNvSpPr txBox="1">
            <a:spLocks/>
          </p:cNvSpPr>
          <p:nvPr/>
        </p:nvSpPr>
        <p:spPr>
          <a:xfrm>
            <a:off x="57150" y="288925"/>
            <a:ext cx="8501063" cy="647700"/>
          </a:xfrm>
          <a:prstGeom prst="rect">
            <a:avLst/>
          </a:prstGeom>
        </p:spPr>
        <p:txBody>
          <a:bodyPr anchor="ctr">
            <a:normAutofit/>
          </a:bodyPr>
          <a:lstStyle/>
          <a:p>
            <a:pPr fontAlgn="auto">
              <a:spcAft>
                <a:spcPts val="0"/>
              </a:spcAft>
              <a:defRPr/>
            </a:pPr>
            <a:r>
              <a:rPr lang="en-IN" sz="3200" b="1" dirty="0">
                <a:solidFill>
                  <a:schemeClr val="tx2"/>
                </a:solidFill>
              </a:rPr>
              <a:t>Moratorium on Commercial Release of </a:t>
            </a:r>
            <a:r>
              <a:rPr lang="en-IN" sz="3200" b="1" dirty="0" err="1">
                <a:solidFill>
                  <a:schemeClr val="tx2"/>
                </a:solidFill>
              </a:rPr>
              <a:t>Bt.Brinjal</a:t>
            </a:r>
            <a:endParaRPr lang="en-IN" sz="3200" dirty="0">
              <a:solidFill>
                <a:schemeClr val="tx2"/>
              </a:solidFill>
            </a:endParaRPr>
          </a:p>
          <a:p>
            <a:pPr algn="ctr" fontAlgn="auto">
              <a:spcAft>
                <a:spcPts val="0"/>
              </a:spcAft>
              <a:defRPr/>
            </a:pPr>
            <a:endParaRPr lang="en-US" sz="2200" b="1" dirty="0">
              <a:solidFill>
                <a:schemeClr val="tx2"/>
              </a:solidFill>
              <a:latin typeface="+mj-lt"/>
              <a:ea typeface="+mj-ea"/>
              <a:cs typeface="+mj-cs"/>
            </a:endParaRPr>
          </a:p>
        </p:txBody>
      </p:sp>
      <p:sp>
        <p:nvSpPr>
          <p:cNvPr id="29699" name="TextBox 3"/>
          <p:cNvSpPr txBox="1">
            <a:spLocks noChangeArrowheads="1"/>
          </p:cNvSpPr>
          <p:nvPr/>
        </p:nvSpPr>
        <p:spPr bwMode="auto">
          <a:xfrm>
            <a:off x="250825" y="1268413"/>
            <a:ext cx="8642350" cy="4924425"/>
          </a:xfrm>
          <a:prstGeom prst="rect">
            <a:avLst/>
          </a:prstGeom>
          <a:noFill/>
          <a:ln w="9525">
            <a:noFill/>
            <a:miter lim="800000"/>
            <a:headEnd/>
            <a:tailEnd/>
          </a:ln>
        </p:spPr>
        <p:txBody>
          <a:bodyPr>
            <a:spAutoFit/>
          </a:bodyPr>
          <a:lstStyle/>
          <a:p>
            <a:endParaRPr lang="en-IN" dirty="0">
              <a:solidFill>
                <a:schemeClr val="tx2"/>
              </a:solidFill>
            </a:endParaRPr>
          </a:p>
          <a:p>
            <a:r>
              <a:rPr lang="en-IN" dirty="0">
                <a:solidFill>
                  <a:schemeClr val="tx2"/>
                </a:solidFill>
              </a:rPr>
              <a:t>Mr. </a:t>
            </a:r>
            <a:r>
              <a:rPr lang="en-IN" dirty="0" err="1">
                <a:solidFill>
                  <a:schemeClr val="tx2"/>
                </a:solidFill>
              </a:rPr>
              <a:t>Ramesh</a:t>
            </a:r>
            <a:r>
              <a:rPr lang="en-IN" dirty="0">
                <a:solidFill>
                  <a:schemeClr val="tx2"/>
                </a:solidFill>
              </a:rPr>
              <a:t> attributed the decision for </a:t>
            </a:r>
            <a:r>
              <a:rPr lang="en-IN" b="1" dirty="0">
                <a:solidFill>
                  <a:schemeClr val="tx2"/>
                </a:solidFill>
              </a:rPr>
              <a:t>Moratorium </a:t>
            </a:r>
            <a:r>
              <a:rPr lang="en-IN" dirty="0">
                <a:solidFill>
                  <a:schemeClr val="tx2"/>
                </a:solidFill>
              </a:rPr>
              <a:t>to several factors:</a:t>
            </a:r>
          </a:p>
          <a:p>
            <a:endParaRPr lang="en-IN" dirty="0">
              <a:solidFill>
                <a:schemeClr val="tx2"/>
              </a:solidFill>
            </a:endParaRPr>
          </a:p>
          <a:p>
            <a:pPr>
              <a:buFont typeface="Arial" pitchFamily="34" charset="0"/>
              <a:buChar char="•"/>
            </a:pPr>
            <a:r>
              <a:rPr lang="en-IN" sz="2000" dirty="0" smtClean="0">
                <a:solidFill>
                  <a:schemeClr val="tx2"/>
                </a:solidFill>
              </a:rPr>
              <a:t>There  </a:t>
            </a:r>
            <a:r>
              <a:rPr lang="en-IN" sz="2000" dirty="0">
                <a:solidFill>
                  <a:schemeClr val="tx2"/>
                </a:solidFill>
              </a:rPr>
              <a:t>is no clear consensus within the  Scientific community itself</a:t>
            </a:r>
          </a:p>
          <a:p>
            <a:pPr>
              <a:buFont typeface="Arial" pitchFamily="34" charset="0"/>
              <a:buChar char="•"/>
            </a:pPr>
            <a:r>
              <a:rPr lang="en-IN" sz="2000" dirty="0" smtClean="0">
                <a:solidFill>
                  <a:schemeClr val="tx2"/>
                </a:solidFill>
              </a:rPr>
              <a:t>There </a:t>
            </a:r>
            <a:r>
              <a:rPr lang="en-IN" sz="2000" dirty="0">
                <a:solidFill>
                  <a:schemeClr val="tx2"/>
                </a:solidFill>
              </a:rPr>
              <a:t>is so much  opposition from the State governments  -Opposition from 10 State governments, especially form the major brinjal-production states</a:t>
            </a:r>
          </a:p>
          <a:p>
            <a:pPr>
              <a:buFont typeface="Arial" pitchFamily="34" charset="0"/>
              <a:buChar char="•"/>
            </a:pPr>
            <a:r>
              <a:rPr lang="en-IN" sz="2000" dirty="0" smtClean="0">
                <a:solidFill>
                  <a:schemeClr val="tx2"/>
                </a:solidFill>
              </a:rPr>
              <a:t>When </a:t>
            </a:r>
            <a:r>
              <a:rPr lang="en-IN" sz="2000" dirty="0">
                <a:solidFill>
                  <a:schemeClr val="tx2"/>
                </a:solidFill>
              </a:rPr>
              <a:t>responsible civil society organizations and eminent scientists have raised many serious questions that  have not been answered satisfactorily</a:t>
            </a:r>
          </a:p>
          <a:p>
            <a:pPr>
              <a:buFont typeface="Arial" pitchFamily="34" charset="0"/>
              <a:buChar char="•"/>
            </a:pPr>
            <a:r>
              <a:rPr lang="en-IN" sz="2000" dirty="0" smtClean="0">
                <a:solidFill>
                  <a:schemeClr val="tx2"/>
                </a:solidFill>
              </a:rPr>
              <a:t>When </a:t>
            </a:r>
            <a:r>
              <a:rPr lang="en-IN" sz="2000" dirty="0">
                <a:solidFill>
                  <a:schemeClr val="tx2"/>
                </a:solidFill>
              </a:rPr>
              <a:t>public sentiment is negative and fears among consumers and  the lack of a global precedent</a:t>
            </a:r>
          </a:p>
          <a:p>
            <a:pPr>
              <a:buFont typeface="Arial" pitchFamily="34" charset="0"/>
              <a:buChar char="•"/>
            </a:pPr>
            <a:r>
              <a:rPr lang="en-IN" sz="2000" dirty="0" smtClean="0">
                <a:solidFill>
                  <a:schemeClr val="tx2"/>
                </a:solidFill>
              </a:rPr>
              <a:t>Questions </a:t>
            </a:r>
            <a:r>
              <a:rPr lang="en-IN" sz="2000" dirty="0">
                <a:solidFill>
                  <a:schemeClr val="tx2"/>
                </a:solidFill>
              </a:rPr>
              <a:t>raised about the safety and testing process</a:t>
            </a:r>
          </a:p>
          <a:p>
            <a:pPr>
              <a:buFont typeface="Arial" pitchFamily="34" charset="0"/>
              <a:buChar char="•"/>
            </a:pPr>
            <a:r>
              <a:rPr lang="en-IN" sz="2000" dirty="0" smtClean="0">
                <a:solidFill>
                  <a:schemeClr val="tx2"/>
                </a:solidFill>
              </a:rPr>
              <a:t>When </a:t>
            </a:r>
            <a:r>
              <a:rPr lang="en-IN" sz="2000" dirty="0">
                <a:solidFill>
                  <a:schemeClr val="tx2"/>
                </a:solidFill>
              </a:rPr>
              <a:t>Bt-brinjal will be the very first genetically modified vegetable to be introduced anywhere in the world, and</a:t>
            </a:r>
          </a:p>
          <a:p>
            <a:pPr>
              <a:buFont typeface="Arial" pitchFamily="34" charset="0"/>
              <a:buChar char="•"/>
            </a:pPr>
            <a:r>
              <a:rPr lang="en-IN" sz="2000" dirty="0" smtClean="0">
                <a:solidFill>
                  <a:schemeClr val="tx2"/>
                </a:solidFill>
              </a:rPr>
              <a:t>When </a:t>
            </a:r>
            <a:r>
              <a:rPr lang="en-IN" sz="2000" dirty="0">
                <a:solidFill>
                  <a:schemeClr val="tx2"/>
                </a:solidFill>
              </a:rPr>
              <a:t>there is no over-riding urgency to introduce it here.</a:t>
            </a:r>
          </a:p>
          <a:p>
            <a:pPr>
              <a:buFont typeface="Arial" pitchFamily="34" charset="0"/>
              <a:buChar char="•"/>
            </a:pPr>
            <a:r>
              <a:rPr lang="en-IN" sz="2000" dirty="0" smtClean="0">
                <a:solidFill>
                  <a:schemeClr val="tx2"/>
                </a:solidFill>
              </a:rPr>
              <a:t>The </a:t>
            </a:r>
            <a:r>
              <a:rPr lang="en-IN" sz="2000" dirty="0">
                <a:solidFill>
                  <a:schemeClr val="tx2"/>
                </a:solidFill>
              </a:rPr>
              <a:t>lack of an independent  biotechnology regulatory authority</a:t>
            </a:r>
          </a:p>
          <a:p>
            <a:endParaRPr lang="en-IN" sz="2000" dirty="0">
              <a:solidFill>
                <a:schemeClr val="tx2"/>
              </a:solidFill>
            </a:endParaRPr>
          </a:p>
        </p:txBody>
      </p:sp>
    </p:spTree>
  </p:cSld>
  <p:clrMapOvr>
    <a:overrideClrMapping bg1="lt1" tx1="dk1" bg2="lt2" tx2="dk2" accent1="accent1" accent2="accent2" accent3="accent3" accent4="accent4" accent5="accent5" accent6="accent6" hlink="hlink" folHlink="folHlink"/>
  </p:clrMapOvr>
  <p:transition spd="slow">
    <p:plu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r"/>
            <a:r>
              <a:rPr lang="en-US" smtClean="0"/>
              <a:t>Precautionary Principle..</a:t>
            </a:r>
            <a:endParaRPr lang="en-IN" smtClean="0"/>
          </a:p>
        </p:txBody>
      </p:sp>
      <p:sp>
        <p:nvSpPr>
          <p:cNvPr id="45059" name="Content Placeholder 2"/>
          <p:cNvSpPr>
            <a:spLocks noGrp="1"/>
          </p:cNvSpPr>
          <p:nvPr>
            <p:ph idx="1"/>
          </p:nvPr>
        </p:nvSpPr>
        <p:spPr/>
        <p:txBody>
          <a:bodyPr>
            <a:normAutofit/>
          </a:bodyPr>
          <a:lstStyle/>
          <a:p>
            <a:pPr algn="just"/>
            <a:r>
              <a:rPr lang="en-IN" sz="2400" smtClean="0"/>
              <a:t>"There is nothing to prevent decision-makers from assessing the record and concluding there is inadequate information on which to reach determination. If it is not possible to make a decision with some confidence, then </a:t>
            </a:r>
            <a:r>
              <a:rPr lang="en-IN" sz="2400" b="1" smtClean="0"/>
              <a:t>it makes sense to err on the side of caution and prevent activities that may cause serious or irreparable harm</a:t>
            </a:r>
            <a:r>
              <a:rPr lang="en-IN" sz="2400" smtClean="0"/>
              <a:t>. An informed decision can be made at a later stage when additional data is available or resources permit further research" (Supreme Court invoking precautionary principle as a guiding principle in environmental decisions (A.P. Pollution Control Board Vs M.V. Nayudu - 1999(2) SCC 718)</a:t>
            </a:r>
          </a:p>
          <a:p>
            <a:endParaRPr lang="en-IN" smtClean="0"/>
          </a:p>
        </p:txBody>
      </p:sp>
      <p:sp>
        <p:nvSpPr>
          <p:cNvPr id="6" name="Slide Number Placeholder 5"/>
          <p:cNvSpPr>
            <a:spLocks noGrp="1"/>
          </p:cNvSpPr>
          <p:nvPr>
            <p:ph type="sldNum" sz="quarter" idx="12"/>
          </p:nvPr>
        </p:nvSpPr>
        <p:spPr/>
        <p:txBody>
          <a:bodyPr/>
          <a:lstStyle/>
          <a:p>
            <a:pPr>
              <a:defRPr/>
            </a:pPr>
            <a:fld id="{EF5C4E12-7462-4627-A37E-D74B1E357D70}" type="slidenum">
              <a:rPr lang="en-US" smtClean="0"/>
              <a:pPr>
                <a:defRPr/>
              </a:pPr>
              <a:t>31</a:t>
            </a:fld>
            <a:endParaRPr lang="en-US"/>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r"/>
            <a:r>
              <a:rPr lang="en-US" smtClean="0"/>
              <a:t>Jairam Ramesh’s decision</a:t>
            </a:r>
            <a:endParaRPr lang="en-IN" smtClean="0"/>
          </a:p>
        </p:txBody>
      </p:sp>
      <p:sp>
        <p:nvSpPr>
          <p:cNvPr id="46083" name="Content Placeholder 2"/>
          <p:cNvSpPr>
            <a:spLocks noGrp="1"/>
          </p:cNvSpPr>
          <p:nvPr>
            <p:ph idx="1"/>
          </p:nvPr>
        </p:nvSpPr>
        <p:spPr/>
        <p:txBody>
          <a:bodyPr>
            <a:normAutofit lnSpcReduction="10000"/>
          </a:bodyPr>
          <a:lstStyle/>
          <a:p>
            <a:r>
              <a:rPr lang="en-IN" smtClean="0"/>
              <a:t>"it is my duty to adopt a cautious, precautionary principle-based approach and impose a moratorium on the release of Bt Brinjal, till such time independent scientific studies establish, to the satisfaction of both the public and professionals, the safety of the product from the point of view of its long-term impact on human health and environment, including the rich genetic wealth existing in brinjal in our country"</a:t>
            </a:r>
          </a:p>
          <a:p>
            <a:endParaRPr lang="en-IN" smtClean="0"/>
          </a:p>
        </p:txBody>
      </p:sp>
      <p:sp>
        <p:nvSpPr>
          <p:cNvPr id="6" name="Slide Number Placeholder 5"/>
          <p:cNvSpPr>
            <a:spLocks noGrp="1"/>
          </p:cNvSpPr>
          <p:nvPr>
            <p:ph type="sldNum" sz="quarter" idx="12"/>
          </p:nvPr>
        </p:nvSpPr>
        <p:spPr/>
        <p:txBody>
          <a:bodyPr/>
          <a:lstStyle/>
          <a:p>
            <a:pPr>
              <a:defRPr/>
            </a:pPr>
            <a:fld id="{9CEBDFAA-0663-4D41-8026-E1F1551374E6}" type="slidenum">
              <a:rPr lang="en-US" smtClean="0"/>
              <a:pPr>
                <a:defRPr/>
              </a:pPr>
              <a:t>32</a:t>
            </a:fld>
            <a:endParaRPr lang="en-US"/>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Interest groups Concerns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Knowledge Production</a:t>
            </a:r>
          </a:p>
          <a:p>
            <a:pPr>
              <a:buNone/>
            </a:pPr>
            <a:r>
              <a:rPr lang="en-US" dirty="0" smtClean="0"/>
              <a:t>    - relevant , adequate</a:t>
            </a:r>
          </a:p>
          <a:p>
            <a:r>
              <a:rPr lang="en-US" dirty="0" smtClean="0"/>
              <a:t>Application of Knowledge</a:t>
            </a:r>
          </a:p>
          <a:p>
            <a:pPr>
              <a:buNone/>
            </a:pPr>
            <a:r>
              <a:rPr lang="en-US" dirty="0" smtClean="0"/>
              <a:t>   - who control  the knowledge, IPRs</a:t>
            </a:r>
          </a:p>
          <a:p>
            <a:r>
              <a:rPr lang="en-US" dirty="0" smtClean="0"/>
              <a:t>Regulation</a:t>
            </a:r>
          </a:p>
          <a:p>
            <a:r>
              <a:rPr lang="en-US" dirty="0" smtClean="0"/>
              <a:t>- what to regulate  ? How to regulate? who should be? </a:t>
            </a:r>
          </a:p>
          <a:p>
            <a:r>
              <a:rPr lang="en-US" dirty="0" smtClean="0"/>
              <a:t>Autonomy – each stake holders</a:t>
            </a:r>
          </a:p>
          <a:p>
            <a:r>
              <a:rPr lang="en-US" dirty="0" smtClean="0"/>
              <a:t>Economic  Benefit</a:t>
            </a:r>
          </a:p>
          <a:p>
            <a:r>
              <a:rPr lang="en-US" dirty="0" smtClean="0"/>
              <a:t>Religious grounds</a:t>
            </a:r>
          </a:p>
          <a:p>
            <a:r>
              <a:rPr lang="en-US" dirty="0" smtClean="0"/>
              <a:t>Risk – harm and no harm </a:t>
            </a:r>
          </a:p>
          <a:p>
            <a:r>
              <a:rPr lang="en-US" dirty="0" smtClean="0"/>
              <a:t>How just is the technology</a:t>
            </a:r>
          </a:p>
          <a:p>
            <a:pPr>
              <a:buFontTx/>
              <a:buChar char="-"/>
            </a:pPr>
            <a:r>
              <a:rPr lang="en-US" dirty="0" smtClean="0"/>
              <a:t>affordability, equitable, just technology </a:t>
            </a:r>
          </a:p>
          <a:p>
            <a:pPr>
              <a:buNone/>
            </a:pPr>
            <a:endParaRPr lang="en-US" dirty="0" smtClean="0"/>
          </a:p>
          <a:p>
            <a:endParaRPr lang="en-US" dirty="0"/>
          </a:p>
        </p:txBody>
      </p:sp>
    </p:spTree>
  </p:cSld>
  <p:clrMapOvr>
    <a:masterClrMapping/>
  </p:clrMapOvr>
  <p:transition spd="slow">
    <p:dissolve/>
  </p:transition>
</p:sld>
</file>

<file path=ppt/slides/slide3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Matrix</a:t>
            </a:r>
            <a:endParaRPr lang="en-US" dirty="0"/>
          </a:p>
        </p:txBody>
      </p:sp>
      <p:sp>
        <p:nvSpPr>
          <p:cNvPr id="3" name="Content Placeholder 2"/>
          <p:cNvSpPr>
            <a:spLocks noGrp="1"/>
          </p:cNvSpPr>
          <p:nvPr>
            <p:ph idx="1"/>
          </p:nvPr>
        </p:nvSpPr>
        <p:spPr/>
        <p:txBody>
          <a:bodyPr/>
          <a:lstStyle/>
          <a:p>
            <a:r>
              <a:rPr lang="en-US" dirty="0" smtClean="0"/>
              <a:t>Specification of the principles</a:t>
            </a:r>
          </a:p>
          <a:p>
            <a:r>
              <a:rPr lang="en-US" dirty="0" smtClean="0"/>
              <a:t>Ethical Analysis</a:t>
            </a:r>
          </a:p>
          <a:p>
            <a:r>
              <a:rPr lang="en-US" dirty="0" smtClean="0">
                <a:solidFill>
                  <a:srgbClr val="FF0000"/>
                </a:solidFill>
              </a:rPr>
              <a:t>Ethical Evaluation</a:t>
            </a:r>
            <a:endParaRPr lang="en-US" dirty="0">
              <a:solidFill>
                <a:srgbClr val="FF0000"/>
              </a:solidFill>
            </a:endParaRPr>
          </a:p>
        </p:txBody>
      </p:sp>
    </p:spTree>
  </p:cSld>
  <p:clrMapOvr>
    <a:overrideClrMapping bg1="lt1" tx1="dk1" bg2="lt2" tx2="dk2" accent1="accent1" accent2="accent2" accent3="accent3" accent4="accent4" accent5="accent5" accent6="accent6" hlink="hlink" folHlink="folHlink"/>
  </p:clrMapOvr>
  <p:transition spd="slow">
    <p:dissolve/>
  </p:transition>
</p:sld>
</file>

<file path=ppt/slides/slide3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0" y="684725"/>
          <a:ext cx="8153399" cy="5390823"/>
        </p:xfrm>
        <a:graphic>
          <a:graphicData uri="http://schemas.openxmlformats.org/drawingml/2006/table">
            <a:tbl>
              <a:tblPr/>
              <a:tblGrid>
                <a:gridCol w="1623045"/>
                <a:gridCol w="1653100"/>
                <a:gridCol w="1547496"/>
                <a:gridCol w="1703464"/>
                <a:gridCol w="1626294"/>
              </a:tblGrid>
              <a:tr h="572434">
                <a:tc>
                  <a:txBody>
                    <a:bodyPr/>
                    <a:lstStyle/>
                    <a:p>
                      <a:pPr algn="ctr">
                        <a:lnSpc>
                          <a:spcPct val="115000"/>
                        </a:lnSpc>
                        <a:spcAft>
                          <a:spcPts val="0"/>
                        </a:spcAft>
                      </a:pPr>
                      <a:r>
                        <a:rPr lang="en-GB" sz="1150" b="1" dirty="0">
                          <a:latin typeface="Arial"/>
                          <a:ea typeface="Calibri"/>
                          <a:cs typeface="Mangal"/>
                        </a:rPr>
                        <a:t>General ethical matrix for GM foods and crops</a:t>
                      </a:r>
                      <a:endParaRPr lang="en-IN" sz="1150" dirty="0">
                        <a:latin typeface="Calibri"/>
                        <a:ea typeface="Calibri"/>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IN" sz="1150" dirty="0">
                        <a:latin typeface="Calibri"/>
                        <a:ea typeface="Calibri"/>
                        <a:cs typeface="Mangal"/>
                      </a:endParaRPr>
                    </a:p>
                    <a:p>
                      <a:pPr algn="ctr">
                        <a:lnSpc>
                          <a:spcPct val="115000"/>
                        </a:lnSpc>
                        <a:spcAft>
                          <a:spcPts val="0"/>
                        </a:spcAft>
                      </a:pPr>
                      <a:r>
                        <a:rPr lang="en-GB" sz="1150" b="1" dirty="0">
                          <a:latin typeface="Arial"/>
                          <a:ea typeface="Calibri"/>
                          <a:cs typeface="Mangal"/>
                        </a:rPr>
                        <a:t>Increased Benefits </a:t>
                      </a:r>
                      <a:endParaRPr lang="en-IN" sz="1150" dirty="0">
                        <a:latin typeface="Calibri"/>
                        <a:ea typeface="Calibri"/>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IN" sz="1150" dirty="0">
                        <a:latin typeface="Calibri"/>
                        <a:ea typeface="Calibri"/>
                        <a:cs typeface="Mangal"/>
                      </a:endParaRPr>
                    </a:p>
                    <a:p>
                      <a:pPr algn="ctr">
                        <a:lnSpc>
                          <a:spcPct val="115000"/>
                        </a:lnSpc>
                        <a:spcAft>
                          <a:spcPts val="0"/>
                        </a:spcAft>
                      </a:pPr>
                      <a:r>
                        <a:rPr lang="en-GB" sz="1150" b="1" dirty="0">
                          <a:latin typeface="Arial"/>
                          <a:ea typeface="Calibri"/>
                          <a:cs typeface="Mangal"/>
                        </a:rPr>
                        <a:t>Reduced Harm</a:t>
                      </a:r>
                      <a:endParaRPr lang="en-IN" sz="1150" dirty="0">
                        <a:latin typeface="Calibri"/>
                        <a:ea typeface="Calibri"/>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Aft>
                          <a:spcPts val="0"/>
                        </a:spcAft>
                      </a:pPr>
                      <a:endParaRPr lang="en-IN" sz="1150" dirty="0">
                        <a:latin typeface="Calibri"/>
                        <a:ea typeface="Times New Roman"/>
                        <a:cs typeface="Mangal"/>
                      </a:endParaRPr>
                    </a:p>
                    <a:p>
                      <a:pPr algn="ctr" eaLnBrk="0" fontAlgn="base" hangingPunct="0">
                        <a:lnSpc>
                          <a:spcPts val="1275"/>
                        </a:lnSpc>
                        <a:spcAft>
                          <a:spcPts val="0"/>
                        </a:spcAft>
                      </a:pPr>
                      <a:r>
                        <a:rPr lang="en-GB" sz="1150" b="1" kern="1200" dirty="0" smtClean="0">
                          <a:solidFill>
                            <a:srgbClr val="000000"/>
                          </a:solidFill>
                          <a:latin typeface="Arial"/>
                          <a:ea typeface="Times New Roman"/>
                          <a:cs typeface="Mangal"/>
                        </a:rPr>
                        <a:t>Autonomy/Dignity </a:t>
                      </a:r>
                      <a:endParaRPr lang="en-IN" sz="1150" dirty="0">
                        <a:latin typeface="Calibri"/>
                        <a:ea typeface="Times New Roman"/>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Aft>
                          <a:spcPts val="0"/>
                        </a:spcAft>
                      </a:pPr>
                      <a:endParaRPr lang="en-IN" sz="1150" dirty="0">
                        <a:latin typeface="Calibri"/>
                        <a:ea typeface="Times New Roman"/>
                        <a:cs typeface="Mangal"/>
                      </a:endParaRPr>
                    </a:p>
                    <a:p>
                      <a:pPr algn="ctr" eaLnBrk="0" fontAlgn="base" hangingPunct="0">
                        <a:lnSpc>
                          <a:spcPts val="1275"/>
                        </a:lnSpc>
                        <a:spcAft>
                          <a:spcPts val="0"/>
                        </a:spcAft>
                      </a:pPr>
                      <a:r>
                        <a:rPr lang="en-GB" sz="1150" b="1" kern="1200" dirty="0" smtClean="0">
                          <a:solidFill>
                            <a:srgbClr val="000000"/>
                          </a:solidFill>
                          <a:latin typeface="Arial"/>
                          <a:ea typeface="Times New Roman"/>
                          <a:cs typeface="Mangal"/>
                        </a:rPr>
                        <a:t>Justice as fairness</a:t>
                      </a:r>
                      <a:endParaRPr lang="en-IN" sz="1150" dirty="0">
                        <a:latin typeface="Calibri"/>
                        <a:ea typeface="Times New Roman"/>
                        <a:cs typeface="Mangal"/>
                      </a:endParaRPr>
                    </a:p>
                    <a:p>
                      <a:pPr algn="ctr" eaLnBrk="0" fontAlgn="base" hangingPunct="0">
                        <a:lnSpc>
                          <a:spcPts val="1275"/>
                        </a:lnSpc>
                        <a:spcAft>
                          <a:spcPts val="0"/>
                        </a:spcAft>
                      </a:pPr>
                      <a:r>
                        <a:rPr lang="en-GB" sz="1150" b="1" kern="1200" dirty="0">
                          <a:solidFill>
                            <a:srgbClr val="000000"/>
                          </a:solidFill>
                          <a:latin typeface="Arial"/>
                          <a:ea typeface="Times New Roman"/>
                          <a:cs typeface="Mangal"/>
                        </a:rPr>
                        <a:t> </a:t>
                      </a:r>
                      <a:endParaRPr lang="en-IN" sz="1150" dirty="0">
                        <a:latin typeface="Calibri"/>
                        <a:ea typeface="Times New Roman"/>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783">
                <a:tc>
                  <a:txBody>
                    <a:bodyPr/>
                    <a:lstStyle/>
                    <a:p>
                      <a:pPr marL="0" algn="ctr" defTabSz="914400" rtl="0" eaLnBrk="1" latinLnBrk="0" hangingPunct="1">
                        <a:lnSpc>
                          <a:spcPct val="115000"/>
                        </a:lnSpc>
                        <a:spcAft>
                          <a:spcPts val="0"/>
                        </a:spcAft>
                      </a:pPr>
                      <a:r>
                        <a:rPr lang="en-GB" sz="1150" kern="1200" dirty="0" smtClean="0">
                          <a:solidFill>
                            <a:schemeClr val="tx1"/>
                          </a:solidFill>
                          <a:latin typeface="Arial"/>
                          <a:ea typeface="Calibri"/>
                          <a:cs typeface="Mangal"/>
                        </a:rPr>
                        <a:t>1.Producers </a:t>
                      </a:r>
                      <a:r>
                        <a:rPr lang="en-GB" sz="1150" kern="1200" dirty="0">
                          <a:solidFill>
                            <a:schemeClr val="tx1"/>
                          </a:solidFill>
                          <a:latin typeface="Arial"/>
                          <a:ea typeface="Calibri"/>
                          <a:cs typeface="Mangal"/>
                        </a:rPr>
                        <a:t>(farmers</a:t>
                      </a:r>
                      <a:r>
                        <a:rPr lang="en-GB" sz="1150" kern="1200" dirty="0" smtClean="0">
                          <a:solidFill>
                            <a:schemeClr val="tx1"/>
                          </a:solidFill>
                          <a:latin typeface="Arial"/>
                          <a:ea typeface="Calibri"/>
                          <a:cs typeface="Mangal"/>
                        </a:rPr>
                        <a:t>)</a:t>
                      </a:r>
                      <a:endParaRPr lang="en-IN" sz="1150" kern="1200" dirty="0" smtClean="0">
                        <a:solidFill>
                          <a:schemeClr val="tx1"/>
                        </a:solidFill>
                        <a:latin typeface="Arial"/>
                        <a:ea typeface="Calibri"/>
                        <a:cs typeface="Mangal"/>
                      </a:endParaRPr>
                    </a:p>
                    <a:p>
                      <a:pPr marL="0" algn="ctr" defTabSz="914400" rtl="0" eaLnBrk="1" latinLnBrk="0" hangingPunct="1">
                        <a:lnSpc>
                          <a:spcPct val="115000"/>
                        </a:lnSpc>
                        <a:spcAft>
                          <a:spcPts val="0"/>
                        </a:spcAft>
                      </a:pPr>
                      <a:r>
                        <a:rPr lang="en-IN" sz="1150" kern="1200" dirty="0" smtClean="0">
                          <a:solidFill>
                            <a:schemeClr val="tx1"/>
                          </a:solidFill>
                          <a:latin typeface="Arial"/>
                          <a:ea typeface="Calibri"/>
                          <a:cs typeface="Mangal"/>
                        </a:rPr>
                        <a:t> 2. Non- GM  Farmers 3. Organic Farmers</a:t>
                      </a:r>
                      <a:endParaRPr lang="en-GB" sz="1150" kern="1200" dirty="0" smtClean="0">
                        <a:solidFill>
                          <a:schemeClr val="tx1"/>
                        </a:solidFill>
                        <a:latin typeface="Arial"/>
                        <a:ea typeface="Calibri"/>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50" dirty="0" smtClean="0">
                          <a:latin typeface="Arial"/>
                          <a:ea typeface="Calibri"/>
                          <a:cs typeface="Mangal"/>
                        </a:rPr>
                        <a:t>Adequate</a:t>
                      </a:r>
                      <a:r>
                        <a:rPr lang="en-GB" sz="1150" baseline="0" dirty="0" smtClean="0">
                          <a:latin typeface="Arial"/>
                          <a:ea typeface="Calibri"/>
                          <a:cs typeface="Mangal"/>
                        </a:rPr>
                        <a:t> </a:t>
                      </a:r>
                      <a:r>
                        <a:rPr lang="en-GB" sz="1150" dirty="0" smtClean="0">
                          <a:latin typeface="Arial"/>
                          <a:ea typeface="Calibri"/>
                          <a:cs typeface="Mangal"/>
                        </a:rPr>
                        <a:t> </a:t>
                      </a:r>
                      <a:r>
                        <a:rPr lang="en-GB" sz="1150" dirty="0">
                          <a:latin typeface="Arial"/>
                          <a:ea typeface="Calibri"/>
                          <a:cs typeface="Mangal"/>
                        </a:rPr>
                        <a:t>income and </a:t>
                      </a:r>
                      <a:r>
                        <a:rPr lang="en-GB" sz="1150" dirty="0" smtClean="0">
                          <a:latin typeface="Arial"/>
                          <a:ea typeface="Calibri"/>
                          <a:cs typeface="Mangal"/>
                        </a:rPr>
                        <a:t> work security</a:t>
                      </a:r>
                      <a:endParaRPr lang="en-IN" sz="1150" dirty="0">
                        <a:latin typeface="Calibri"/>
                        <a:ea typeface="Calibri"/>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50" dirty="0">
                          <a:latin typeface="Arial"/>
                          <a:ea typeface="Calibri"/>
                          <a:cs typeface="Mangal"/>
                        </a:rPr>
                        <a:t>Dependence on </a:t>
                      </a:r>
                      <a:r>
                        <a:rPr lang="en-GB" sz="1150" dirty="0" smtClean="0">
                          <a:latin typeface="Arial"/>
                          <a:ea typeface="Calibri"/>
                          <a:cs typeface="Mangal"/>
                        </a:rPr>
                        <a:t> </a:t>
                      </a:r>
                      <a:r>
                        <a:rPr lang="en-GB" sz="1150" dirty="0">
                          <a:latin typeface="Arial"/>
                          <a:ea typeface="Calibri"/>
                          <a:cs typeface="Mangal"/>
                        </a:rPr>
                        <a:t>corporations; loss of traditional landraces</a:t>
                      </a:r>
                      <a:endParaRPr lang="en-IN" sz="1150" dirty="0">
                        <a:latin typeface="Calibri"/>
                        <a:ea typeface="Calibri"/>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Aft>
                          <a:spcPts val="0"/>
                        </a:spcAft>
                      </a:pPr>
                      <a:r>
                        <a:rPr lang="en-GB" sz="1150" dirty="0">
                          <a:latin typeface="Arial"/>
                          <a:ea typeface="Calibri"/>
                          <a:cs typeface="Mangal"/>
                        </a:rPr>
                        <a:t>Freedom to adopt or not to adopt</a:t>
                      </a:r>
                      <a:endParaRPr lang="en-IN" sz="1150" dirty="0">
                        <a:latin typeface="Calibri"/>
                        <a:ea typeface="Times New Roman"/>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Aft>
                          <a:spcPts val="0"/>
                        </a:spcAft>
                      </a:pPr>
                      <a:r>
                        <a:rPr lang="en-GB" sz="1150" dirty="0">
                          <a:latin typeface="Arial"/>
                          <a:ea typeface="Calibri"/>
                          <a:cs typeface="Mangal"/>
                        </a:rPr>
                        <a:t>Fair treatment in trade and law; respecting local values and traditions</a:t>
                      </a:r>
                      <a:endParaRPr lang="en-IN" sz="1150" dirty="0">
                        <a:latin typeface="Calibri"/>
                        <a:ea typeface="Times New Roman"/>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2140">
                <a:tc>
                  <a:txBody>
                    <a:bodyPr/>
                    <a:lstStyle/>
                    <a:p>
                      <a:pPr algn="ctr">
                        <a:lnSpc>
                          <a:spcPct val="115000"/>
                        </a:lnSpc>
                        <a:spcAft>
                          <a:spcPts val="0"/>
                        </a:spcAft>
                      </a:pPr>
                      <a:r>
                        <a:rPr lang="en-GB" sz="1150" dirty="0">
                          <a:latin typeface="Arial"/>
                          <a:ea typeface="Calibri"/>
                          <a:cs typeface="Mangal"/>
                        </a:rPr>
                        <a:t>Consumers/</a:t>
                      </a:r>
                      <a:endParaRPr lang="en-IN" sz="1150" dirty="0">
                        <a:latin typeface="Calibri"/>
                        <a:ea typeface="Calibri"/>
                        <a:cs typeface="Mangal"/>
                      </a:endParaRPr>
                    </a:p>
                    <a:p>
                      <a:pPr algn="ctr">
                        <a:lnSpc>
                          <a:spcPct val="115000"/>
                        </a:lnSpc>
                        <a:spcAft>
                          <a:spcPts val="0"/>
                        </a:spcAft>
                      </a:pPr>
                      <a:r>
                        <a:rPr lang="en-GB" sz="1150" dirty="0">
                          <a:latin typeface="Arial"/>
                          <a:ea typeface="Calibri"/>
                          <a:cs typeface="Mangal"/>
                        </a:rPr>
                        <a:t>Citizens</a:t>
                      </a:r>
                      <a:endParaRPr lang="en-IN" sz="1150" dirty="0">
                        <a:latin typeface="Calibri"/>
                        <a:ea typeface="Calibri"/>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50" dirty="0" smtClean="0">
                          <a:latin typeface="Arial"/>
                          <a:ea typeface="Calibri"/>
                          <a:cs typeface="Mangal"/>
                        </a:rPr>
                        <a:t> </a:t>
                      </a:r>
                      <a:r>
                        <a:rPr lang="en-GB" sz="1150" dirty="0">
                          <a:latin typeface="Arial"/>
                          <a:ea typeface="Calibri"/>
                          <a:cs typeface="Mangal"/>
                        </a:rPr>
                        <a:t>nutritional </a:t>
                      </a:r>
                      <a:r>
                        <a:rPr lang="en-GB" sz="1150" dirty="0" smtClean="0">
                          <a:latin typeface="Arial"/>
                          <a:ea typeface="Calibri"/>
                          <a:cs typeface="Mangal"/>
                        </a:rPr>
                        <a:t>quality and taste</a:t>
                      </a:r>
                      <a:endParaRPr lang="en-IN" sz="1150" dirty="0">
                        <a:latin typeface="Calibri"/>
                        <a:ea typeface="Calibri"/>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50" dirty="0">
                          <a:latin typeface="Arial"/>
                          <a:ea typeface="Calibri"/>
                          <a:cs typeface="Mangal"/>
                        </a:rPr>
                        <a:t>Safe food; unintended effects on human </a:t>
                      </a:r>
                      <a:r>
                        <a:rPr lang="en-GB" sz="1150" dirty="0" smtClean="0">
                          <a:latin typeface="Arial"/>
                          <a:ea typeface="Calibri"/>
                          <a:cs typeface="Mangal"/>
                        </a:rPr>
                        <a:t>health</a:t>
                      </a:r>
                      <a:endParaRPr lang="en-IN" sz="1150" dirty="0">
                        <a:latin typeface="Calibri"/>
                        <a:ea typeface="Calibri"/>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Aft>
                          <a:spcPts val="0"/>
                        </a:spcAft>
                      </a:pPr>
                      <a:r>
                        <a:rPr lang="en-GB" sz="1150" dirty="0">
                          <a:latin typeface="Arial"/>
                          <a:ea typeface="Calibri"/>
                          <a:cs typeface="Mangal"/>
                        </a:rPr>
                        <a:t>Labelling Access to alternatives; public participation in decision- making</a:t>
                      </a:r>
                      <a:endParaRPr lang="en-IN" sz="1150" dirty="0">
                        <a:latin typeface="Calibri"/>
                        <a:ea typeface="Times New Roman"/>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Aft>
                          <a:spcPts val="0"/>
                        </a:spcAft>
                      </a:pPr>
                      <a:r>
                        <a:rPr lang="en-GB" sz="1150" dirty="0">
                          <a:latin typeface="Arial"/>
                          <a:ea typeface="Calibri"/>
                          <a:cs typeface="Mangal"/>
                        </a:rPr>
                        <a:t>Access and affordability; </a:t>
                      </a:r>
                      <a:endParaRPr lang="en-IN" sz="1150" dirty="0">
                        <a:latin typeface="Calibri"/>
                        <a:ea typeface="Times New Roman"/>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235">
                <a:tc>
                  <a:txBody>
                    <a:bodyPr/>
                    <a:lstStyle/>
                    <a:p>
                      <a:pPr algn="ctr">
                        <a:lnSpc>
                          <a:spcPct val="115000"/>
                        </a:lnSpc>
                        <a:spcAft>
                          <a:spcPts val="0"/>
                        </a:spcAft>
                      </a:pPr>
                      <a:r>
                        <a:rPr lang="en-GB" sz="1150" dirty="0">
                          <a:latin typeface="Arial"/>
                          <a:ea typeface="Calibri"/>
                          <a:cs typeface="Mangal"/>
                        </a:rPr>
                        <a:t>Wage </a:t>
                      </a:r>
                      <a:r>
                        <a:rPr lang="en-GB" sz="1150" dirty="0" err="1" smtClean="0">
                          <a:latin typeface="Arial"/>
                          <a:ea typeface="Calibri"/>
                          <a:cs typeface="Mangal"/>
                        </a:rPr>
                        <a:t>Labour/Ayurveda</a:t>
                      </a:r>
                      <a:r>
                        <a:rPr lang="en-GB" sz="1150" baseline="0" dirty="0" err="1" smtClean="0">
                          <a:latin typeface="Arial"/>
                          <a:ea typeface="Calibri"/>
                          <a:cs typeface="Mangal"/>
                        </a:rPr>
                        <a:t>-Sidha</a:t>
                      </a:r>
                      <a:r>
                        <a:rPr lang="en-GB" sz="1150" baseline="0" dirty="0" smtClean="0">
                          <a:latin typeface="Arial"/>
                          <a:ea typeface="Calibri"/>
                          <a:cs typeface="Mangal"/>
                        </a:rPr>
                        <a:t> practitioners</a:t>
                      </a:r>
                      <a:endParaRPr lang="en-IN" sz="1150" dirty="0">
                        <a:latin typeface="Calibri"/>
                        <a:ea typeface="Calibri"/>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50" dirty="0" smtClean="0">
                          <a:latin typeface="Arial"/>
                          <a:ea typeface="Calibri"/>
                          <a:cs typeface="Mangal"/>
                        </a:rPr>
                        <a:t>Adequate</a:t>
                      </a:r>
                      <a:r>
                        <a:rPr lang="en-GB" sz="1150" baseline="0" dirty="0" smtClean="0">
                          <a:latin typeface="Arial"/>
                          <a:ea typeface="Calibri"/>
                          <a:cs typeface="Mangal"/>
                        </a:rPr>
                        <a:t> </a:t>
                      </a:r>
                      <a:r>
                        <a:rPr lang="en-GB" sz="1150" dirty="0" smtClean="0">
                          <a:latin typeface="Arial"/>
                          <a:ea typeface="Calibri"/>
                          <a:cs typeface="Mangal"/>
                        </a:rPr>
                        <a:t> income and  work security</a:t>
                      </a:r>
                      <a:endParaRPr lang="en-IN" sz="1150" dirty="0" smtClean="0">
                        <a:latin typeface="+mn-lt"/>
                        <a:ea typeface="Calibri"/>
                        <a:cs typeface="Mangal"/>
                      </a:endParaRPr>
                    </a:p>
                    <a:p>
                      <a:pPr algn="ctr">
                        <a:lnSpc>
                          <a:spcPct val="115000"/>
                        </a:lnSpc>
                        <a:spcAft>
                          <a:spcPts val="0"/>
                        </a:spcAft>
                      </a:pPr>
                      <a:endParaRPr lang="en-IN" sz="1150" dirty="0">
                        <a:latin typeface="Calibri"/>
                        <a:ea typeface="Calibri"/>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0" fontAlgn="base" latinLnBrk="0" hangingPunct="0">
                        <a:lnSpc>
                          <a:spcPct val="115000"/>
                        </a:lnSpc>
                        <a:spcAft>
                          <a:spcPts val="0"/>
                        </a:spcAft>
                      </a:pPr>
                      <a:r>
                        <a:rPr lang="en-GB" sz="1150" kern="1200" dirty="0" smtClean="0">
                          <a:solidFill>
                            <a:schemeClr val="tx1"/>
                          </a:solidFill>
                          <a:latin typeface="Arial"/>
                          <a:ea typeface="Calibri"/>
                          <a:cs typeface="Mangal"/>
                        </a:rPr>
                        <a:t>Loss of traditional medicinal practices </a:t>
                      </a:r>
                      <a:endParaRPr lang="en-IN" sz="1150" kern="1200" dirty="0">
                        <a:solidFill>
                          <a:schemeClr val="tx1"/>
                        </a:solidFill>
                        <a:latin typeface="Arial"/>
                        <a:ea typeface="Calibri"/>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0" fontAlgn="base" latinLnBrk="0" hangingPunct="0">
                        <a:spcAft>
                          <a:spcPts val="0"/>
                        </a:spcAft>
                      </a:pPr>
                      <a:r>
                        <a:rPr lang="en-IN" sz="1150" kern="1200" dirty="0" smtClean="0">
                          <a:solidFill>
                            <a:schemeClr val="tx1"/>
                          </a:solidFill>
                          <a:latin typeface="Arial"/>
                          <a:ea typeface="Calibri"/>
                          <a:cs typeface="Mangal"/>
                        </a:rPr>
                        <a:t>Right to livelihood</a:t>
                      </a:r>
                      <a:endParaRPr lang="en-IN" sz="1150" kern="1200" dirty="0">
                        <a:solidFill>
                          <a:schemeClr val="tx1"/>
                        </a:solidFill>
                        <a:latin typeface="Arial"/>
                        <a:ea typeface="Calibri"/>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Aft>
                          <a:spcPts val="0"/>
                        </a:spcAft>
                      </a:pPr>
                      <a:r>
                        <a:rPr lang="en-IN" sz="1150" dirty="0" smtClean="0">
                          <a:latin typeface="Calibri"/>
                          <a:ea typeface="Times New Roman"/>
                          <a:cs typeface="Mangal"/>
                        </a:rPr>
                        <a:t> Fair treatment Respecting the traditional values</a:t>
                      </a:r>
                      <a:endParaRPr lang="en-IN" sz="1150" dirty="0">
                        <a:latin typeface="Calibri"/>
                        <a:ea typeface="Times New Roman"/>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5214">
                <a:tc>
                  <a:txBody>
                    <a:bodyPr/>
                    <a:lstStyle/>
                    <a:p>
                      <a:pPr algn="ctr">
                        <a:lnSpc>
                          <a:spcPct val="115000"/>
                        </a:lnSpc>
                        <a:spcAft>
                          <a:spcPts val="0"/>
                        </a:spcAft>
                      </a:pPr>
                      <a:r>
                        <a:rPr lang="en-GB" sz="1150" dirty="0">
                          <a:latin typeface="Arial"/>
                          <a:ea typeface="Calibri"/>
                          <a:cs typeface="Mangal"/>
                        </a:rPr>
                        <a:t>Biota (</a:t>
                      </a:r>
                      <a:r>
                        <a:rPr lang="en-GB" sz="1150" dirty="0">
                          <a:solidFill>
                            <a:srgbClr val="FF0000"/>
                          </a:solidFill>
                          <a:latin typeface="Arial"/>
                          <a:ea typeface="Calibri"/>
                          <a:cs typeface="Mangal"/>
                        </a:rPr>
                        <a:t>animal</a:t>
                      </a:r>
                      <a:r>
                        <a:rPr lang="en-GB" sz="1150" dirty="0">
                          <a:latin typeface="Arial"/>
                          <a:ea typeface="Calibri"/>
                          <a:cs typeface="Mangal"/>
                        </a:rPr>
                        <a:t> and plant life)</a:t>
                      </a:r>
                      <a:endParaRPr lang="en-IN" sz="1150" dirty="0">
                        <a:latin typeface="Calibri"/>
                        <a:ea typeface="Calibri"/>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50" dirty="0" smtClean="0">
                          <a:solidFill>
                            <a:schemeClr val="tx1"/>
                          </a:solidFill>
                          <a:latin typeface="Arial"/>
                          <a:ea typeface="Calibri"/>
                          <a:cs typeface="Mangal"/>
                        </a:rPr>
                        <a:t>Increasing Sustainability </a:t>
                      </a:r>
                      <a:endParaRPr lang="en-IN" sz="1150" dirty="0" smtClean="0">
                        <a:solidFill>
                          <a:srgbClr val="FF0000"/>
                        </a:solidFill>
                        <a:latin typeface="+mn-lt"/>
                        <a:ea typeface="Calibri"/>
                        <a:cs typeface="Mangal"/>
                      </a:endParaRPr>
                    </a:p>
                    <a:p>
                      <a:pPr algn="ctr">
                        <a:lnSpc>
                          <a:spcPct val="115000"/>
                        </a:lnSpc>
                        <a:spcAft>
                          <a:spcPts val="0"/>
                        </a:spcAft>
                      </a:pPr>
                      <a:endParaRPr lang="en-IN" sz="1150" dirty="0">
                        <a:solidFill>
                          <a:srgbClr val="FF0000"/>
                        </a:solidFill>
                        <a:latin typeface="Calibri"/>
                        <a:ea typeface="Calibri"/>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50" kern="1200" dirty="0" smtClean="0">
                          <a:solidFill>
                            <a:schemeClr val="tx1"/>
                          </a:solidFill>
                          <a:latin typeface="Arial"/>
                          <a:ea typeface="Calibri"/>
                          <a:cs typeface="Mangal"/>
                        </a:rPr>
                        <a:t>Pollution and Strain on natural resources</a:t>
                      </a:r>
                    </a:p>
                    <a:p>
                      <a:pPr algn="ctr">
                        <a:lnSpc>
                          <a:spcPct val="115000"/>
                        </a:lnSpc>
                        <a:spcAft>
                          <a:spcPts val="0"/>
                        </a:spcAft>
                      </a:pPr>
                      <a:r>
                        <a:rPr lang="en-GB" sz="1150" kern="1200" dirty="0" smtClean="0">
                          <a:solidFill>
                            <a:srgbClr val="FF0000"/>
                          </a:solidFill>
                          <a:latin typeface="Arial"/>
                          <a:ea typeface="Calibri"/>
                          <a:cs typeface="Mangal"/>
                        </a:rPr>
                        <a:t>Proper Animal</a:t>
                      </a:r>
                      <a:r>
                        <a:rPr lang="en-GB" sz="1150" kern="1200" baseline="0" dirty="0" smtClean="0">
                          <a:solidFill>
                            <a:srgbClr val="FF0000"/>
                          </a:solidFill>
                          <a:latin typeface="Arial"/>
                          <a:ea typeface="Calibri"/>
                          <a:cs typeface="Mangal"/>
                        </a:rPr>
                        <a:t> Welfare</a:t>
                      </a:r>
                      <a:endParaRPr lang="en-IN" sz="1150" dirty="0">
                        <a:solidFill>
                          <a:srgbClr val="FF0000"/>
                        </a:solidFill>
                        <a:latin typeface="Calibri"/>
                        <a:ea typeface="Calibri"/>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Aft>
                          <a:spcPts val="0"/>
                        </a:spcAft>
                      </a:pPr>
                      <a:r>
                        <a:rPr lang="en-GB" sz="1150" b="0" dirty="0" smtClean="0">
                          <a:solidFill>
                            <a:schemeClr val="tx1"/>
                          </a:solidFill>
                          <a:latin typeface="Arial"/>
                          <a:ea typeface="Calibri"/>
                          <a:cs typeface="Mangal"/>
                        </a:rPr>
                        <a:t>Maintenance of biodiversity,</a:t>
                      </a:r>
                    </a:p>
                    <a:p>
                      <a:pPr marL="0" marR="0" indent="0" algn="ctr" defTabSz="914400" rtl="0" eaLnBrk="0" fontAlgn="base" latinLnBrk="0" hangingPunct="0">
                        <a:lnSpc>
                          <a:spcPct val="100000"/>
                        </a:lnSpc>
                        <a:spcBef>
                          <a:spcPts val="0"/>
                        </a:spcBef>
                        <a:spcAft>
                          <a:spcPts val="0"/>
                        </a:spcAft>
                        <a:buClrTx/>
                        <a:buSzTx/>
                        <a:buFontTx/>
                        <a:buNone/>
                        <a:tabLst/>
                        <a:defRPr/>
                      </a:pPr>
                      <a:r>
                        <a:rPr lang="en-GB" sz="1150" b="0" kern="1200" dirty="0" smtClean="0">
                          <a:solidFill>
                            <a:srgbClr val="FF0000"/>
                          </a:solidFill>
                          <a:latin typeface="Arial"/>
                          <a:ea typeface="Calibri"/>
                          <a:cs typeface="Mangal"/>
                        </a:rPr>
                        <a:t>Respect for natural capacities ( </a:t>
                      </a:r>
                      <a:r>
                        <a:rPr lang="en-GB" sz="1150" b="0" kern="1200" dirty="0" err="1" smtClean="0">
                          <a:solidFill>
                            <a:srgbClr val="FF0000"/>
                          </a:solidFill>
                          <a:latin typeface="Arial"/>
                          <a:ea typeface="Calibri"/>
                          <a:cs typeface="Mangal"/>
                        </a:rPr>
                        <a:t>telos</a:t>
                      </a:r>
                      <a:r>
                        <a:rPr lang="en-GB" sz="1150" b="0" kern="1200" dirty="0" smtClean="0">
                          <a:solidFill>
                            <a:srgbClr val="FF0000"/>
                          </a:solidFill>
                          <a:latin typeface="Arial"/>
                          <a:ea typeface="Calibri"/>
                          <a:cs typeface="Mangal"/>
                        </a:rPr>
                        <a:t>)</a:t>
                      </a:r>
                      <a:endParaRPr lang="en-IN" sz="1150" b="0" kern="1200" dirty="0" smtClean="0">
                        <a:solidFill>
                          <a:srgbClr val="FF0000"/>
                        </a:solidFill>
                        <a:latin typeface="Arial"/>
                        <a:ea typeface="Calibri"/>
                        <a:cs typeface="Mangal"/>
                      </a:endParaRPr>
                    </a:p>
                    <a:p>
                      <a:pPr algn="ctr" eaLnBrk="0" fontAlgn="base" hangingPunct="0">
                        <a:spcAft>
                          <a:spcPts val="0"/>
                        </a:spcAft>
                      </a:pPr>
                      <a:endParaRPr lang="en-IN" sz="1150" dirty="0">
                        <a:solidFill>
                          <a:srgbClr val="FF0000"/>
                        </a:solidFill>
                        <a:latin typeface="Calibri"/>
                        <a:ea typeface="Times New Roman"/>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0" fontAlgn="base" latinLnBrk="0" hangingPunct="0">
                        <a:spcAft>
                          <a:spcPts val="0"/>
                        </a:spcAft>
                      </a:pPr>
                      <a:r>
                        <a:rPr lang="en-GB" sz="1150" b="0" kern="1200" dirty="0" smtClean="0">
                          <a:solidFill>
                            <a:schemeClr val="tx1"/>
                          </a:solidFill>
                          <a:latin typeface="Arial"/>
                          <a:ea typeface="Calibri"/>
                          <a:cs typeface="Mangal"/>
                        </a:rPr>
                        <a:t>No additional strain on regional natural resources</a:t>
                      </a: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2497">
                <a:tc>
                  <a:txBody>
                    <a:bodyPr/>
                    <a:lstStyle/>
                    <a:p>
                      <a:pPr algn="ctr">
                        <a:lnSpc>
                          <a:spcPct val="115000"/>
                        </a:lnSpc>
                        <a:spcAft>
                          <a:spcPts val="0"/>
                        </a:spcAft>
                      </a:pPr>
                      <a:r>
                        <a:rPr lang="en-GB" sz="1150">
                          <a:latin typeface="Arial"/>
                          <a:ea typeface="Calibri"/>
                          <a:cs typeface="Mangal"/>
                        </a:rPr>
                        <a:t>Biotech industry</a:t>
                      </a:r>
                      <a:endParaRPr lang="en-IN" sz="1150">
                        <a:latin typeface="Calibri"/>
                        <a:ea typeface="Calibri"/>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50" dirty="0">
                          <a:latin typeface="Arial"/>
                          <a:ea typeface="Calibri"/>
                          <a:cs typeface="Mangal"/>
                        </a:rPr>
                        <a:t>Increase shareholder value and profits; capacity building</a:t>
                      </a:r>
                      <a:endParaRPr lang="en-IN" sz="1150" dirty="0">
                        <a:latin typeface="Calibri"/>
                        <a:ea typeface="Calibri"/>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50" dirty="0">
                          <a:latin typeface="Arial"/>
                          <a:ea typeface="Calibri"/>
                          <a:cs typeface="Mangal"/>
                        </a:rPr>
                        <a:t>Barriers to trade; restrictive environments for innovations and creativity</a:t>
                      </a:r>
                      <a:endParaRPr lang="en-IN" sz="1150" dirty="0">
                        <a:latin typeface="Calibri"/>
                        <a:ea typeface="Calibri"/>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50" dirty="0">
                          <a:latin typeface="Arial"/>
                          <a:ea typeface="Calibri"/>
                          <a:cs typeface="Mangal"/>
                        </a:rPr>
                        <a:t>Freedom to access and grow markets; progression of research and development</a:t>
                      </a:r>
                      <a:endParaRPr lang="en-IN" sz="1150" dirty="0">
                        <a:latin typeface="Calibri"/>
                        <a:ea typeface="Calibri"/>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50" dirty="0">
                          <a:latin typeface="Arial"/>
                          <a:ea typeface="Calibri"/>
                          <a:cs typeface="Mangal"/>
                        </a:rPr>
                        <a:t>Fair regulations and legislations; protection of intellectual property/</a:t>
                      </a:r>
                      <a:r>
                        <a:rPr lang="en-GB" sz="1150" dirty="0" err="1">
                          <a:latin typeface="Arial"/>
                          <a:ea typeface="Calibri"/>
                          <a:cs typeface="Mangal"/>
                        </a:rPr>
                        <a:t>licencing</a:t>
                      </a:r>
                      <a:r>
                        <a:rPr lang="en-GB" sz="1150" dirty="0">
                          <a:latin typeface="Arial"/>
                          <a:ea typeface="Calibri"/>
                          <a:cs typeface="Mangal"/>
                        </a:rPr>
                        <a:t>; fair distribution of risks and benefits</a:t>
                      </a:r>
                      <a:endParaRPr lang="en-IN" sz="1150" dirty="0">
                        <a:latin typeface="Calibri"/>
                        <a:ea typeface="Calibri"/>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465">
                <a:tc>
                  <a:txBody>
                    <a:bodyPr/>
                    <a:lstStyle/>
                    <a:p>
                      <a:pPr algn="ctr">
                        <a:lnSpc>
                          <a:spcPct val="115000"/>
                        </a:lnSpc>
                        <a:spcAft>
                          <a:spcPts val="0"/>
                        </a:spcAft>
                      </a:pPr>
                      <a:r>
                        <a:rPr lang="en-GB" sz="1150">
                          <a:solidFill>
                            <a:srgbClr val="FF0000"/>
                          </a:solidFill>
                          <a:latin typeface="Arial"/>
                          <a:ea typeface="Calibri"/>
                          <a:cs typeface="Mangal"/>
                        </a:rPr>
                        <a:t>Scientific Community</a:t>
                      </a:r>
                      <a:endParaRPr lang="en-IN" sz="1150">
                        <a:latin typeface="Calibri"/>
                        <a:ea typeface="Calibri"/>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50">
                          <a:latin typeface="Arial"/>
                          <a:ea typeface="Calibri"/>
                          <a:cs typeface="Mangal"/>
                        </a:rPr>
                        <a:t>New themes and funds</a:t>
                      </a:r>
                      <a:endParaRPr lang="en-IN" sz="1150">
                        <a:latin typeface="Calibri"/>
                        <a:ea typeface="Calibri"/>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50">
                          <a:latin typeface="Arial"/>
                          <a:ea typeface="Calibri"/>
                          <a:cs typeface="Mangal"/>
                        </a:rPr>
                        <a:t>Dependence of industrial funding</a:t>
                      </a:r>
                      <a:endParaRPr lang="en-IN" sz="1150">
                        <a:latin typeface="Calibri"/>
                        <a:ea typeface="Calibri"/>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50">
                          <a:latin typeface="Arial"/>
                          <a:ea typeface="Calibri"/>
                          <a:cs typeface="Mangal"/>
                        </a:rPr>
                        <a:t>Choosing one’s own research</a:t>
                      </a:r>
                      <a:endParaRPr lang="en-IN" sz="1150">
                        <a:latin typeface="Calibri"/>
                        <a:ea typeface="Calibri"/>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150" dirty="0">
                        <a:latin typeface="Arial"/>
                        <a:ea typeface="Calibri"/>
                        <a:cs typeface="Mangal"/>
                      </a:endParaRPr>
                    </a:p>
                  </a:txBody>
                  <a:tcPr marL="39397" marR="39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193" name="Rectangle 1"/>
          <p:cNvSpPr>
            <a:spLocks noChangeArrowheads="1"/>
          </p:cNvSpPr>
          <p:nvPr/>
        </p:nvSpPr>
        <p:spPr bwMode="auto">
          <a:xfrm>
            <a:off x="2076637" y="-2232"/>
            <a:ext cx="499072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Mangal" pitchFamily="18" charset="0"/>
              </a:rPr>
              <a:t>Specifications of the Ethical Principles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0997" y="457200"/>
          <a:ext cx="8458202" cy="5781675"/>
        </p:xfrm>
        <a:graphic>
          <a:graphicData uri="http://schemas.openxmlformats.org/drawingml/2006/table">
            <a:tbl>
              <a:tblPr/>
              <a:tblGrid>
                <a:gridCol w="4419603"/>
                <a:gridCol w="4038599"/>
              </a:tblGrid>
              <a:tr h="304800">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300" kern="1200" dirty="0" smtClean="0">
                          <a:solidFill>
                            <a:schemeClr val="tx1"/>
                          </a:solidFill>
                          <a:latin typeface="Arial"/>
                          <a:ea typeface="Calibri"/>
                          <a:cs typeface="Mangal"/>
                        </a:rPr>
                        <a:t>Adequate  income and  work security</a:t>
                      </a:r>
                      <a:endParaRPr lang="en-IN" sz="1300" dirty="0">
                        <a:latin typeface="Calibri"/>
                        <a:ea typeface="Calibri"/>
                        <a:cs typeface="Mangal"/>
                      </a:endParaRPr>
                    </a:p>
                  </a:txBody>
                  <a:tcPr marL="48044" marR="48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n-IN" sz="800" dirty="0">
                        <a:latin typeface="Calibri"/>
                        <a:ea typeface="Calibri"/>
                        <a:cs typeface="Mangal"/>
                      </a:endParaRPr>
                    </a:p>
                  </a:txBody>
                  <a:tcPr marL="48044" marR="48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6875">
                <a:tc>
                  <a:txBody>
                    <a:bodyPr/>
                    <a:lstStyle/>
                    <a:p>
                      <a:pPr marL="0" algn="l" defTabSz="914400" rtl="0" eaLnBrk="1" latinLnBrk="0" hangingPunct="1">
                        <a:lnSpc>
                          <a:spcPct val="115000"/>
                        </a:lnSpc>
                        <a:spcAft>
                          <a:spcPts val="0"/>
                        </a:spcAft>
                      </a:pPr>
                      <a:r>
                        <a:rPr lang="en-IN" sz="1300" b="1" kern="1200" dirty="0" smtClean="0">
                          <a:solidFill>
                            <a:schemeClr val="tx1"/>
                          </a:solidFill>
                          <a:latin typeface="Calibri"/>
                          <a:ea typeface="Calibri"/>
                          <a:cs typeface="Mangal"/>
                        </a:rPr>
                        <a:t>Farmer</a:t>
                      </a:r>
                      <a:endParaRPr lang="en-IN" sz="1300" b="1" kern="1200" dirty="0">
                        <a:solidFill>
                          <a:schemeClr val="tx1"/>
                        </a:solidFill>
                        <a:latin typeface="Calibri"/>
                        <a:ea typeface="Calibri"/>
                        <a:cs typeface="Mangal"/>
                      </a:endParaRPr>
                    </a:p>
                    <a:p>
                      <a:pPr algn="just">
                        <a:lnSpc>
                          <a:spcPct val="115000"/>
                        </a:lnSpc>
                        <a:spcAft>
                          <a:spcPts val="0"/>
                        </a:spcAft>
                      </a:pPr>
                      <a:r>
                        <a:rPr lang="en-GB" sz="1300" dirty="0">
                          <a:latin typeface="Arial"/>
                          <a:ea typeface="Calibri"/>
                          <a:cs typeface="Mangal"/>
                        </a:rPr>
                        <a:t>-Low input cost (80</a:t>
                      </a:r>
                      <a:r>
                        <a:rPr lang="en-GB" sz="1300" dirty="0" smtClean="0">
                          <a:latin typeface="Arial"/>
                          <a:ea typeface="Calibri"/>
                          <a:cs typeface="Mangal"/>
                        </a:rPr>
                        <a:t>% reduction in pesticides) and High yield (29%)</a:t>
                      </a:r>
                      <a:endParaRPr lang="en-IN" sz="1300" dirty="0">
                        <a:latin typeface="Calibri"/>
                        <a:ea typeface="Calibri"/>
                        <a:cs typeface="Mangal"/>
                      </a:endParaRPr>
                    </a:p>
                    <a:p>
                      <a:pPr algn="just">
                        <a:lnSpc>
                          <a:spcPct val="115000"/>
                        </a:lnSpc>
                        <a:spcAft>
                          <a:spcPts val="0"/>
                        </a:spcAft>
                      </a:pPr>
                      <a:r>
                        <a:rPr lang="en-GB" sz="1300" dirty="0" smtClean="0">
                          <a:latin typeface="Arial"/>
                          <a:ea typeface="Calibri"/>
                          <a:cs typeface="Mangal"/>
                        </a:rPr>
                        <a:t>-Bt.cotton success story in India</a:t>
                      </a:r>
                      <a:endParaRPr lang="en-IN" sz="1300" dirty="0">
                        <a:latin typeface="Calibri"/>
                        <a:ea typeface="Calibri"/>
                        <a:cs typeface="Mangal"/>
                      </a:endParaRPr>
                    </a:p>
                    <a:p>
                      <a:pPr algn="just">
                        <a:lnSpc>
                          <a:spcPct val="115000"/>
                        </a:lnSpc>
                        <a:spcAft>
                          <a:spcPts val="0"/>
                        </a:spcAft>
                      </a:pPr>
                      <a:r>
                        <a:rPr lang="en-GB" sz="1300" dirty="0">
                          <a:latin typeface="Arial"/>
                          <a:ea typeface="Calibri"/>
                          <a:cs typeface="Mangal"/>
                        </a:rPr>
                        <a:t>-Present </a:t>
                      </a:r>
                      <a:r>
                        <a:rPr lang="en-GB" sz="1300" dirty="0" smtClean="0">
                          <a:latin typeface="Arial"/>
                          <a:ea typeface="Calibri"/>
                          <a:cs typeface="Mangal"/>
                        </a:rPr>
                        <a:t>benefit is more important than</a:t>
                      </a:r>
                      <a:r>
                        <a:rPr lang="en-GB" sz="1300" baseline="0" dirty="0" smtClean="0">
                          <a:latin typeface="Arial"/>
                          <a:ea typeface="Calibri"/>
                          <a:cs typeface="Mangal"/>
                        </a:rPr>
                        <a:t> unfounded </a:t>
                      </a:r>
                      <a:r>
                        <a:rPr lang="en-GB" sz="1300" dirty="0" smtClean="0">
                          <a:latin typeface="Arial"/>
                          <a:ea typeface="Calibri"/>
                          <a:cs typeface="Mangal"/>
                        </a:rPr>
                        <a:t>fear </a:t>
                      </a:r>
                      <a:endParaRPr lang="en-IN" sz="1300" dirty="0">
                        <a:latin typeface="Calibri"/>
                        <a:ea typeface="Calibri"/>
                        <a:cs typeface="Mangal"/>
                      </a:endParaRPr>
                    </a:p>
                    <a:p>
                      <a:pPr algn="just">
                        <a:lnSpc>
                          <a:spcPct val="115000"/>
                        </a:lnSpc>
                        <a:spcAft>
                          <a:spcPts val="0"/>
                        </a:spcAft>
                        <a:buFontTx/>
                        <a:buChar char="-"/>
                      </a:pPr>
                      <a:r>
                        <a:rPr lang="en-GB" sz="1300" dirty="0" smtClean="0">
                          <a:latin typeface="Arial"/>
                          <a:ea typeface="Calibri"/>
                          <a:cs typeface="Mangal"/>
                        </a:rPr>
                        <a:t>farmers development possible only</a:t>
                      </a:r>
                      <a:r>
                        <a:rPr lang="en-GB" sz="1300" baseline="0" dirty="0" smtClean="0">
                          <a:latin typeface="Arial"/>
                          <a:ea typeface="Calibri"/>
                          <a:cs typeface="Mangal"/>
                        </a:rPr>
                        <a:t>  with GM</a:t>
                      </a:r>
                    </a:p>
                    <a:p>
                      <a:pPr marL="0" marR="0" indent="0" algn="just" defTabSz="914400" rtl="0" eaLnBrk="1" fontAlgn="auto" latinLnBrk="0" hangingPunct="1">
                        <a:lnSpc>
                          <a:spcPct val="115000"/>
                        </a:lnSpc>
                        <a:spcBef>
                          <a:spcPts val="0"/>
                        </a:spcBef>
                        <a:spcAft>
                          <a:spcPts val="0"/>
                        </a:spcAft>
                        <a:buClrTx/>
                        <a:buSzTx/>
                        <a:buFontTx/>
                        <a:buNone/>
                        <a:tabLst/>
                        <a:defRPr/>
                      </a:pPr>
                      <a:r>
                        <a:rPr lang="en-GB" sz="1300" dirty="0" smtClean="0">
                          <a:latin typeface="Arial"/>
                          <a:ea typeface="Calibri"/>
                          <a:cs typeface="Mangal"/>
                        </a:rPr>
                        <a:t>-No solutions</a:t>
                      </a:r>
                      <a:r>
                        <a:rPr lang="en-GB" sz="1300" baseline="0" dirty="0" smtClean="0">
                          <a:latin typeface="Arial"/>
                          <a:ea typeface="Calibri"/>
                          <a:cs typeface="Mangal"/>
                        </a:rPr>
                        <a:t> in </a:t>
                      </a:r>
                      <a:r>
                        <a:rPr lang="en-GB" sz="1300" dirty="0" smtClean="0">
                          <a:latin typeface="Arial"/>
                          <a:ea typeface="Calibri"/>
                          <a:cs typeface="Mangal"/>
                        </a:rPr>
                        <a:t>conventional breeding for FSB</a:t>
                      </a:r>
                      <a:endParaRPr lang="en-IN" sz="1300" dirty="0" smtClean="0">
                        <a:latin typeface="+mn-lt"/>
                        <a:ea typeface="Calibri"/>
                        <a:cs typeface="Mangal"/>
                      </a:endParaRPr>
                    </a:p>
                    <a:p>
                      <a:pPr algn="just">
                        <a:lnSpc>
                          <a:spcPct val="115000"/>
                        </a:lnSpc>
                        <a:spcAft>
                          <a:spcPts val="0"/>
                        </a:spcAft>
                        <a:buFontTx/>
                        <a:buNone/>
                      </a:pPr>
                      <a:r>
                        <a:rPr lang="en-GB" sz="1300" dirty="0" smtClean="0">
                          <a:latin typeface="Arial"/>
                          <a:ea typeface="Calibri"/>
                          <a:cs typeface="Mangal"/>
                        </a:rPr>
                        <a:t>-Organic and IPM </a:t>
                      </a:r>
                      <a:r>
                        <a:rPr lang="en-GB" sz="1300" baseline="0" dirty="0" smtClean="0">
                          <a:latin typeface="Arial"/>
                          <a:ea typeface="Calibri"/>
                          <a:cs typeface="Mangal"/>
                        </a:rPr>
                        <a:t>methods cannot address the food </a:t>
                      </a:r>
                      <a:r>
                        <a:rPr lang="en-GB" sz="1300" dirty="0" smtClean="0">
                          <a:latin typeface="Arial"/>
                          <a:ea typeface="Calibri"/>
                          <a:cs typeface="Mangal"/>
                        </a:rPr>
                        <a:t> security in India</a:t>
                      </a:r>
                      <a:endParaRPr lang="en-IN" sz="1300" dirty="0" smtClean="0">
                        <a:latin typeface="Calibri"/>
                        <a:ea typeface="Calibri"/>
                        <a:cs typeface="Mangal"/>
                      </a:endParaRPr>
                    </a:p>
                    <a:p>
                      <a:pPr algn="l">
                        <a:lnSpc>
                          <a:spcPct val="115000"/>
                        </a:lnSpc>
                        <a:spcAft>
                          <a:spcPts val="0"/>
                        </a:spcAft>
                      </a:pPr>
                      <a:endParaRPr lang="en-US" sz="1300" b="1" dirty="0" smtClean="0">
                        <a:latin typeface="Calibri"/>
                        <a:ea typeface="Calibri"/>
                        <a:cs typeface="Mangal"/>
                      </a:endParaRPr>
                    </a:p>
                    <a:p>
                      <a:pPr algn="l">
                        <a:lnSpc>
                          <a:spcPct val="115000"/>
                        </a:lnSpc>
                        <a:spcAft>
                          <a:spcPts val="0"/>
                        </a:spcAft>
                      </a:pPr>
                      <a:r>
                        <a:rPr lang="en-US" sz="1300" b="1" dirty="0" smtClean="0">
                          <a:latin typeface="Calibri"/>
                          <a:ea typeface="Calibri"/>
                          <a:cs typeface="Mangal"/>
                        </a:rPr>
                        <a:t>Non-GM </a:t>
                      </a:r>
                      <a:r>
                        <a:rPr lang="en-US" sz="1300" b="1" dirty="0">
                          <a:latin typeface="Calibri"/>
                          <a:ea typeface="Calibri"/>
                          <a:cs typeface="Mangal"/>
                        </a:rPr>
                        <a:t>farmer</a:t>
                      </a:r>
                      <a:endParaRPr lang="en-IN" sz="1300" b="1" dirty="0">
                        <a:latin typeface="Calibri"/>
                        <a:ea typeface="Calibri"/>
                        <a:cs typeface="Mangal"/>
                      </a:endParaRPr>
                    </a:p>
                    <a:p>
                      <a:pPr algn="l">
                        <a:lnSpc>
                          <a:spcPct val="115000"/>
                        </a:lnSpc>
                        <a:spcAft>
                          <a:spcPts val="0"/>
                        </a:spcAft>
                      </a:pPr>
                      <a:r>
                        <a:rPr lang="en-US" sz="1300" b="1" dirty="0" smtClean="0">
                          <a:latin typeface="Calibri"/>
                          <a:ea typeface="Calibri"/>
                          <a:cs typeface="Mangal"/>
                        </a:rPr>
                        <a:t>-----</a:t>
                      </a:r>
                      <a:endParaRPr lang="en-IN" sz="1300" dirty="0">
                        <a:latin typeface="Calibri"/>
                        <a:ea typeface="Calibri"/>
                        <a:cs typeface="Mangal"/>
                      </a:endParaRPr>
                    </a:p>
                    <a:p>
                      <a:pPr algn="l">
                        <a:lnSpc>
                          <a:spcPct val="115000"/>
                        </a:lnSpc>
                        <a:spcAft>
                          <a:spcPts val="0"/>
                        </a:spcAft>
                      </a:pPr>
                      <a:r>
                        <a:rPr lang="en-US" sz="1300" b="1" dirty="0">
                          <a:latin typeface="Calibri"/>
                          <a:ea typeface="Calibri"/>
                          <a:cs typeface="Mangal"/>
                        </a:rPr>
                        <a:t>Organic farmer</a:t>
                      </a:r>
                      <a:endParaRPr lang="en-IN" sz="1300" dirty="0">
                        <a:latin typeface="Calibri"/>
                        <a:ea typeface="Calibri"/>
                        <a:cs typeface="Mangal"/>
                      </a:endParaRPr>
                    </a:p>
                    <a:p>
                      <a:pPr algn="just">
                        <a:lnSpc>
                          <a:spcPct val="115000"/>
                        </a:lnSpc>
                        <a:spcAft>
                          <a:spcPts val="0"/>
                        </a:spcAft>
                      </a:pPr>
                      <a:r>
                        <a:rPr lang="en-GB" sz="1300" dirty="0">
                          <a:latin typeface="Arial"/>
                          <a:ea typeface="Calibri"/>
                          <a:cs typeface="Mangal"/>
                        </a:rPr>
                        <a:t>-Organic farming “sunrise sector of the global economy.” </a:t>
                      </a:r>
                      <a:endParaRPr lang="en-IN" sz="1300" dirty="0">
                        <a:latin typeface="Calibri"/>
                        <a:ea typeface="Calibri"/>
                        <a:cs typeface="Mangal"/>
                      </a:endParaRPr>
                    </a:p>
                    <a:p>
                      <a:pPr algn="just">
                        <a:lnSpc>
                          <a:spcPct val="115000"/>
                        </a:lnSpc>
                        <a:spcAft>
                          <a:spcPts val="0"/>
                        </a:spcAft>
                      </a:pPr>
                      <a:r>
                        <a:rPr lang="en-GB" sz="1300" dirty="0">
                          <a:latin typeface="Arial"/>
                          <a:ea typeface="Calibri"/>
                          <a:cs typeface="Mangal"/>
                        </a:rPr>
                        <a:t>-Public R&amp;D investment should be enhanced as FSB resistant natural Indian varieties already exist</a:t>
                      </a:r>
                      <a:r>
                        <a:rPr lang="en-US" sz="1300" dirty="0">
                          <a:solidFill>
                            <a:srgbClr val="FF0000"/>
                          </a:solidFill>
                          <a:latin typeface="Calibri"/>
                          <a:ea typeface="Calibri"/>
                          <a:cs typeface="Mangal"/>
                        </a:rPr>
                        <a:t>.</a:t>
                      </a:r>
                      <a:endParaRPr lang="en-IN" sz="1300" dirty="0">
                        <a:latin typeface="Calibri"/>
                        <a:ea typeface="Calibri"/>
                        <a:cs typeface="Mangal"/>
                      </a:endParaRPr>
                    </a:p>
                    <a:p>
                      <a:pPr algn="just">
                        <a:lnSpc>
                          <a:spcPct val="115000"/>
                        </a:lnSpc>
                        <a:spcAft>
                          <a:spcPts val="0"/>
                        </a:spcAft>
                      </a:pPr>
                      <a:endParaRPr lang="en-GB" sz="1300" dirty="0" smtClean="0">
                        <a:latin typeface="Arial"/>
                        <a:ea typeface="Calibri"/>
                        <a:cs typeface="Mangal"/>
                      </a:endParaRPr>
                    </a:p>
                  </a:txBody>
                  <a:tcPr marL="48044" marR="48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US" sz="1300" b="1" kern="1200" dirty="0">
                          <a:solidFill>
                            <a:schemeClr val="tx1"/>
                          </a:solidFill>
                          <a:latin typeface="Calibri"/>
                          <a:ea typeface="Calibri"/>
                          <a:cs typeface="Mangal"/>
                        </a:rPr>
                        <a:t>Farmer</a:t>
                      </a:r>
                      <a:endParaRPr lang="en-IN" sz="1300" b="1" kern="1200" dirty="0">
                        <a:solidFill>
                          <a:schemeClr val="tx1"/>
                        </a:solidFill>
                        <a:latin typeface="Calibri"/>
                        <a:ea typeface="Calibri"/>
                        <a:cs typeface="Mang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IN" sz="1300" dirty="0" smtClean="0">
                          <a:latin typeface="+mn-lt"/>
                          <a:ea typeface="Calibri"/>
                          <a:cs typeface="Mangal"/>
                        </a:rPr>
                        <a:t>-------------</a:t>
                      </a:r>
                    </a:p>
                    <a:p>
                      <a:pPr marL="0" algn="l" defTabSz="914400" rtl="0" eaLnBrk="1" latinLnBrk="0" hangingPunct="1">
                        <a:lnSpc>
                          <a:spcPct val="115000"/>
                        </a:lnSpc>
                        <a:spcAft>
                          <a:spcPts val="0"/>
                        </a:spcAft>
                      </a:pPr>
                      <a:endParaRPr lang="en-US" sz="1300" b="1" kern="1200" dirty="0" smtClean="0">
                        <a:solidFill>
                          <a:schemeClr val="tx1"/>
                        </a:solidFill>
                        <a:latin typeface="Calibri"/>
                        <a:ea typeface="Calibri"/>
                        <a:cs typeface="Mangal"/>
                      </a:endParaRPr>
                    </a:p>
                    <a:p>
                      <a:pPr marL="0" algn="l" defTabSz="914400" rtl="0" eaLnBrk="1" latinLnBrk="0" hangingPunct="1">
                        <a:lnSpc>
                          <a:spcPct val="115000"/>
                        </a:lnSpc>
                        <a:spcAft>
                          <a:spcPts val="0"/>
                        </a:spcAft>
                      </a:pPr>
                      <a:r>
                        <a:rPr lang="en-US" sz="1300" b="1" kern="1200" dirty="0" smtClean="0">
                          <a:solidFill>
                            <a:schemeClr val="tx1"/>
                          </a:solidFill>
                          <a:latin typeface="Calibri"/>
                          <a:ea typeface="Calibri"/>
                          <a:cs typeface="Mangal"/>
                        </a:rPr>
                        <a:t>Non-</a:t>
                      </a:r>
                      <a:r>
                        <a:rPr lang="en-US" sz="1300" b="1" kern="1200" dirty="0" err="1" smtClean="0">
                          <a:solidFill>
                            <a:schemeClr val="tx1"/>
                          </a:solidFill>
                          <a:latin typeface="Calibri"/>
                          <a:ea typeface="Calibri"/>
                          <a:cs typeface="Mangal"/>
                        </a:rPr>
                        <a:t>bt</a:t>
                      </a:r>
                      <a:r>
                        <a:rPr lang="en-US" sz="1300" b="1" kern="1200" dirty="0" smtClean="0">
                          <a:solidFill>
                            <a:schemeClr val="tx1"/>
                          </a:solidFill>
                          <a:latin typeface="Calibri"/>
                          <a:ea typeface="Calibri"/>
                          <a:cs typeface="Mangal"/>
                        </a:rPr>
                        <a:t> </a:t>
                      </a:r>
                      <a:r>
                        <a:rPr lang="en-US" sz="1300" b="1" kern="1200" dirty="0">
                          <a:solidFill>
                            <a:schemeClr val="tx1"/>
                          </a:solidFill>
                          <a:latin typeface="Calibri"/>
                          <a:ea typeface="Calibri"/>
                          <a:cs typeface="Mangal"/>
                        </a:rPr>
                        <a:t>farmer</a:t>
                      </a:r>
                      <a:endParaRPr lang="en-IN" sz="1300" b="1" kern="1200" dirty="0">
                        <a:solidFill>
                          <a:schemeClr val="tx1"/>
                        </a:solidFill>
                        <a:latin typeface="Calibri"/>
                        <a:ea typeface="Calibri"/>
                        <a:cs typeface="Mangal"/>
                      </a:endParaRPr>
                    </a:p>
                    <a:p>
                      <a:pPr marL="0" algn="l" defTabSz="914400" rtl="0" eaLnBrk="1" latinLnBrk="0" hangingPunct="1">
                        <a:lnSpc>
                          <a:spcPct val="115000"/>
                        </a:lnSpc>
                        <a:spcAft>
                          <a:spcPts val="0"/>
                        </a:spcAft>
                      </a:pPr>
                      <a:r>
                        <a:rPr lang="en-US" sz="1300" b="1" kern="1200" dirty="0" smtClean="0">
                          <a:solidFill>
                            <a:schemeClr val="tx1"/>
                          </a:solidFill>
                          <a:latin typeface="Calibri"/>
                          <a:ea typeface="Calibri"/>
                          <a:cs typeface="Mangal"/>
                        </a:rPr>
                        <a:t>-----------</a:t>
                      </a:r>
                    </a:p>
                    <a:p>
                      <a:pPr marL="0" algn="l" defTabSz="914400" rtl="0" eaLnBrk="1" latinLnBrk="0" hangingPunct="1">
                        <a:lnSpc>
                          <a:spcPct val="115000"/>
                        </a:lnSpc>
                        <a:spcAft>
                          <a:spcPts val="0"/>
                        </a:spcAft>
                      </a:pPr>
                      <a:r>
                        <a:rPr lang="en-US" sz="1300" b="1" kern="1200" dirty="0" smtClean="0">
                          <a:solidFill>
                            <a:schemeClr val="tx1"/>
                          </a:solidFill>
                          <a:latin typeface="Calibri"/>
                          <a:ea typeface="Calibri"/>
                          <a:cs typeface="Mangal"/>
                        </a:rPr>
                        <a:t>Organic farmer</a:t>
                      </a:r>
                    </a:p>
                    <a:p>
                      <a:pPr marL="0" marR="0" indent="0" algn="l" defTabSz="914400" rtl="0" eaLnBrk="1" fontAlgn="auto" latinLnBrk="0" hangingPunct="1">
                        <a:lnSpc>
                          <a:spcPct val="115000"/>
                        </a:lnSpc>
                        <a:spcBef>
                          <a:spcPts val="0"/>
                        </a:spcBef>
                        <a:spcAft>
                          <a:spcPts val="0"/>
                        </a:spcAft>
                        <a:buClrTx/>
                        <a:buSzTx/>
                        <a:buFontTx/>
                        <a:buNone/>
                        <a:tabLst/>
                        <a:defRPr/>
                      </a:pPr>
                      <a:endParaRPr lang="en-IN" sz="1300" dirty="0" smtClean="0">
                        <a:latin typeface="+mn-lt"/>
                        <a:ea typeface="Calibri"/>
                        <a:cs typeface="Mangal"/>
                      </a:endParaRPr>
                    </a:p>
                    <a:p>
                      <a:pPr marL="0" algn="l" defTabSz="914400" rtl="0" eaLnBrk="1" latinLnBrk="0" hangingPunct="1">
                        <a:lnSpc>
                          <a:spcPct val="115000"/>
                        </a:lnSpc>
                        <a:spcAft>
                          <a:spcPts val="0"/>
                        </a:spcAft>
                      </a:pPr>
                      <a:endParaRPr lang="en-IN" sz="1300" b="1" kern="1200" dirty="0" smtClean="0">
                        <a:solidFill>
                          <a:schemeClr val="tx1"/>
                        </a:solidFill>
                        <a:latin typeface="Calibri"/>
                        <a:ea typeface="Calibri"/>
                        <a:cs typeface="Mangal"/>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IN" sz="1300" dirty="0" smtClean="0">
                        <a:latin typeface="+mn-lt"/>
                        <a:ea typeface="Calibri"/>
                        <a:cs typeface="Mangal"/>
                      </a:endParaRPr>
                    </a:p>
                    <a:p>
                      <a:pPr algn="just">
                        <a:lnSpc>
                          <a:spcPct val="115000"/>
                        </a:lnSpc>
                        <a:spcAft>
                          <a:spcPts val="0"/>
                        </a:spcAft>
                      </a:pPr>
                      <a:r>
                        <a:rPr lang="en-GB" sz="1300" dirty="0" smtClean="0">
                          <a:latin typeface="Arial"/>
                          <a:ea typeface="Calibri"/>
                          <a:cs typeface="Mangal"/>
                        </a:rPr>
                        <a:t>-Organic and IPM are not sustainable at the field level and  Bt technique is scientific and good for environment as well.</a:t>
                      </a:r>
                      <a:endParaRPr lang="en-IN" sz="1300" dirty="0" smtClean="0">
                        <a:latin typeface="+mn-lt"/>
                        <a:ea typeface="Calibri"/>
                        <a:cs typeface="Mangal"/>
                      </a:endParaRPr>
                    </a:p>
                    <a:p>
                      <a:pPr marL="0" algn="l" defTabSz="914400" rtl="0" eaLnBrk="1" latinLnBrk="0" hangingPunct="1">
                        <a:lnSpc>
                          <a:spcPct val="115000"/>
                        </a:lnSpc>
                        <a:spcAft>
                          <a:spcPts val="0"/>
                        </a:spcAft>
                      </a:pPr>
                      <a:endParaRPr lang="en-IN" sz="1300" b="1" kern="1200" dirty="0">
                        <a:solidFill>
                          <a:schemeClr val="tx1"/>
                        </a:solidFill>
                        <a:latin typeface="Calibri"/>
                        <a:ea typeface="Calibri"/>
                        <a:cs typeface="Mangal"/>
                      </a:endParaRPr>
                    </a:p>
                  </a:txBody>
                  <a:tcPr marL="48044" marR="48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69" name="Rectangle 1"/>
          <p:cNvSpPr>
            <a:spLocks noChangeArrowheads="1"/>
          </p:cNvSpPr>
          <p:nvPr/>
        </p:nvSpPr>
        <p:spPr bwMode="auto">
          <a:xfrm>
            <a:off x="3054520" y="46167"/>
            <a:ext cx="3159839"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Farmer: </a:t>
            </a:r>
            <a:r>
              <a:rPr kumimoji="0" lang="en-GB" b="1" i="0" u="none" strike="noStrike" cap="none" normalizeH="0" baseline="0" dirty="0" smtClean="0">
                <a:ln>
                  <a:noFill/>
                </a:ln>
                <a:solidFill>
                  <a:schemeClr val="tx1"/>
                </a:solidFill>
                <a:effectLst/>
                <a:latin typeface="Arial" pitchFamily="34" charset="0"/>
                <a:ea typeface="Calibri" pitchFamily="34" charset="0"/>
                <a:cs typeface="Arial" pitchFamily="34" charset="0"/>
              </a:rPr>
              <a:t>Increased Benefits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533400"/>
          <a:ext cx="8610600" cy="6169152"/>
        </p:xfrm>
        <a:graphic>
          <a:graphicData uri="http://schemas.openxmlformats.org/drawingml/2006/table">
            <a:tbl>
              <a:tblPr/>
              <a:tblGrid>
                <a:gridCol w="4305300"/>
                <a:gridCol w="4305300"/>
              </a:tblGrid>
              <a:tr h="244707">
                <a:tc gridSpan="2">
                  <a:txBody>
                    <a:bodyPr/>
                    <a:lstStyle/>
                    <a:p>
                      <a:pPr algn="ctr">
                        <a:lnSpc>
                          <a:spcPct val="115000"/>
                        </a:lnSpc>
                        <a:spcAft>
                          <a:spcPts val="0"/>
                        </a:spcAft>
                      </a:pPr>
                      <a:r>
                        <a:rPr lang="en-GB" sz="1400" dirty="0" smtClean="0">
                          <a:latin typeface="Arial"/>
                          <a:ea typeface="Calibri"/>
                          <a:cs typeface="Mangal"/>
                        </a:rPr>
                        <a:t>Dependence on  corporations; loss of traditional landraces</a:t>
                      </a:r>
                      <a:endParaRPr lang="en-IN" sz="1300" dirty="0">
                        <a:latin typeface="Calibri"/>
                        <a:ea typeface="Calibri"/>
                        <a:cs typeface="Mangal"/>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n-IN" sz="1300" dirty="0">
                        <a:latin typeface="Calibri"/>
                        <a:ea typeface="Calibri"/>
                        <a:cs typeface="Mangal"/>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509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IN" sz="1300" b="1" kern="1200" dirty="0" smtClean="0">
                          <a:solidFill>
                            <a:schemeClr val="tx1"/>
                          </a:solidFill>
                          <a:latin typeface="+mn-lt"/>
                          <a:ea typeface="Calibri"/>
                          <a:cs typeface="Mangal"/>
                        </a:rPr>
                        <a:t>Farmer</a:t>
                      </a:r>
                    </a:p>
                    <a:p>
                      <a:pPr marL="0" marR="0" indent="0" algn="just" defTabSz="914400" rtl="0" eaLnBrk="1" fontAlgn="auto" latinLnBrk="0" hangingPunct="1">
                        <a:lnSpc>
                          <a:spcPct val="115000"/>
                        </a:lnSpc>
                        <a:spcBef>
                          <a:spcPts val="0"/>
                        </a:spcBef>
                        <a:spcAft>
                          <a:spcPts val="0"/>
                        </a:spcAft>
                        <a:buClrTx/>
                        <a:buSzTx/>
                        <a:buFontTx/>
                        <a:buNone/>
                        <a:tabLst/>
                        <a:defRPr/>
                      </a:pPr>
                      <a:r>
                        <a:rPr lang="en-GB" sz="1300" dirty="0" smtClean="0">
                          <a:latin typeface="Arial"/>
                          <a:ea typeface="Calibri"/>
                          <a:cs typeface="Mangal"/>
                        </a:rPr>
                        <a:t>-small &amp; marginal </a:t>
                      </a:r>
                      <a:r>
                        <a:rPr lang="en-GB" sz="1300" dirty="0">
                          <a:latin typeface="Arial"/>
                          <a:ea typeface="Calibri"/>
                          <a:cs typeface="Mangal"/>
                        </a:rPr>
                        <a:t>farmers  (70-80</a:t>
                      </a:r>
                      <a:r>
                        <a:rPr lang="en-GB" sz="1300" dirty="0" smtClean="0">
                          <a:latin typeface="Arial"/>
                          <a:ea typeface="Calibri"/>
                          <a:cs typeface="Mangal"/>
                        </a:rPr>
                        <a:t>%) dependence</a:t>
                      </a:r>
                      <a:r>
                        <a:rPr lang="en-GB" sz="1300" baseline="0" dirty="0" smtClean="0">
                          <a:latin typeface="Arial"/>
                          <a:ea typeface="Calibri"/>
                          <a:cs typeface="Mangal"/>
                        </a:rPr>
                        <a:t> on corporations for seeds every year </a:t>
                      </a:r>
                    </a:p>
                    <a:p>
                      <a:pPr marL="0" marR="0" indent="0" algn="just" defTabSz="914400" rtl="0" eaLnBrk="1" fontAlgn="auto" latinLnBrk="0" hangingPunct="1">
                        <a:lnSpc>
                          <a:spcPct val="115000"/>
                        </a:lnSpc>
                        <a:spcBef>
                          <a:spcPts val="0"/>
                        </a:spcBef>
                        <a:spcAft>
                          <a:spcPts val="0"/>
                        </a:spcAft>
                        <a:buClrTx/>
                        <a:buSzTx/>
                        <a:buFontTx/>
                        <a:buNone/>
                        <a:tabLst/>
                        <a:defRPr/>
                      </a:pPr>
                      <a:r>
                        <a:rPr lang="en-GB" sz="1300" dirty="0" smtClean="0">
                          <a:latin typeface="Arial"/>
                          <a:ea typeface="Calibri"/>
                          <a:cs typeface="Mangal"/>
                        </a:rPr>
                        <a:t> -Effect on Farmers Sovereignty and Control on seeds</a:t>
                      </a:r>
                      <a:endParaRPr lang="en-IN" sz="1300" dirty="0" smtClean="0">
                        <a:latin typeface="+mn-lt"/>
                        <a:ea typeface="Calibri"/>
                        <a:cs typeface="Mangal"/>
                      </a:endParaRPr>
                    </a:p>
                    <a:p>
                      <a:pPr algn="just">
                        <a:lnSpc>
                          <a:spcPct val="115000"/>
                        </a:lnSpc>
                        <a:spcAft>
                          <a:spcPts val="0"/>
                        </a:spcAft>
                      </a:pPr>
                      <a:r>
                        <a:rPr lang="en-GB" sz="1300" dirty="0" smtClean="0">
                          <a:latin typeface="Arial"/>
                          <a:ea typeface="Calibri"/>
                          <a:cs typeface="Mangal"/>
                        </a:rPr>
                        <a:t>-</a:t>
                      </a:r>
                      <a:r>
                        <a:rPr lang="en-GB" sz="1300" dirty="0">
                          <a:latin typeface="Arial"/>
                          <a:ea typeface="Calibri"/>
                          <a:cs typeface="Mangal"/>
                        </a:rPr>
                        <a:t>60% population depends on </a:t>
                      </a:r>
                      <a:r>
                        <a:rPr lang="en-GB" sz="1300" dirty="0" smtClean="0">
                          <a:latin typeface="Arial"/>
                          <a:ea typeface="Calibri"/>
                          <a:cs typeface="Mangal"/>
                        </a:rPr>
                        <a:t>agriculture hence precaution</a:t>
                      </a:r>
                      <a:endParaRPr lang="en-IN" sz="1300" dirty="0">
                        <a:latin typeface="Calibri"/>
                        <a:ea typeface="Calibri"/>
                        <a:cs typeface="Mangal"/>
                      </a:endParaRPr>
                    </a:p>
                    <a:p>
                      <a:pPr algn="just">
                        <a:lnSpc>
                          <a:spcPct val="115000"/>
                        </a:lnSpc>
                        <a:spcAft>
                          <a:spcPts val="0"/>
                        </a:spcAft>
                      </a:pPr>
                      <a:r>
                        <a:rPr lang="en-GB" sz="1300" dirty="0" smtClean="0">
                          <a:latin typeface="Arial"/>
                          <a:ea typeface="Calibri"/>
                          <a:cs typeface="Mangal"/>
                        </a:rPr>
                        <a:t>-Bt. Method suits for Industrial </a:t>
                      </a:r>
                      <a:r>
                        <a:rPr lang="en-GB" sz="1300" dirty="0">
                          <a:latin typeface="Arial"/>
                          <a:ea typeface="Calibri"/>
                          <a:cs typeface="Mangal"/>
                        </a:rPr>
                        <a:t>agriculture-farmers become wage labour  </a:t>
                      </a:r>
                      <a:endParaRPr lang="en-IN" sz="1300" dirty="0">
                        <a:latin typeface="Calibri"/>
                        <a:ea typeface="Calibri"/>
                        <a:cs typeface="Mangal"/>
                      </a:endParaRPr>
                    </a:p>
                    <a:p>
                      <a:pPr algn="just">
                        <a:lnSpc>
                          <a:spcPct val="115000"/>
                        </a:lnSpc>
                        <a:spcAft>
                          <a:spcPts val="0"/>
                        </a:spcAft>
                      </a:pPr>
                      <a:r>
                        <a:rPr lang="en-GB" sz="1300" dirty="0">
                          <a:latin typeface="Arial"/>
                          <a:ea typeface="Calibri"/>
                          <a:cs typeface="Mangal"/>
                        </a:rPr>
                        <a:t>-30mts isolation </a:t>
                      </a:r>
                      <a:r>
                        <a:rPr lang="en-GB" sz="1300" dirty="0" smtClean="0">
                          <a:latin typeface="Arial"/>
                          <a:ea typeface="Calibri"/>
                          <a:cs typeface="Mangal"/>
                        </a:rPr>
                        <a:t>distance is not</a:t>
                      </a:r>
                      <a:r>
                        <a:rPr lang="en-GB" sz="1300" baseline="0" dirty="0" smtClean="0">
                          <a:latin typeface="Arial"/>
                          <a:ea typeface="Calibri"/>
                          <a:cs typeface="Mangal"/>
                        </a:rPr>
                        <a:t> possible in India</a:t>
                      </a:r>
                      <a:endParaRPr lang="en-IN" sz="1300" dirty="0">
                        <a:latin typeface="Calibri"/>
                        <a:ea typeface="Calibri"/>
                        <a:cs typeface="Mangal"/>
                      </a:endParaRPr>
                    </a:p>
                    <a:p>
                      <a:pPr algn="just">
                        <a:lnSpc>
                          <a:spcPct val="115000"/>
                        </a:lnSpc>
                        <a:spcAft>
                          <a:spcPts val="0"/>
                        </a:spcAft>
                      </a:pPr>
                      <a:r>
                        <a:rPr lang="en-GB" sz="1300" dirty="0">
                          <a:latin typeface="Arial"/>
                          <a:ea typeface="Calibri"/>
                          <a:cs typeface="Mangal"/>
                        </a:rPr>
                        <a:t>-Bt cotton </a:t>
                      </a:r>
                      <a:r>
                        <a:rPr lang="en-GB" sz="1300" dirty="0" smtClean="0">
                          <a:latin typeface="Arial"/>
                          <a:ea typeface="Calibri"/>
                          <a:cs typeface="Mangal"/>
                        </a:rPr>
                        <a:t>farmers have committed suicides in different states</a:t>
                      </a:r>
                      <a:endParaRPr lang="en-IN" sz="1300" dirty="0">
                        <a:latin typeface="Calibri"/>
                        <a:ea typeface="Calibri"/>
                        <a:cs typeface="Mangal"/>
                      </a:endParaRPr>
                    </a:p>
                    <a:p>
                      <a:pPr algn="just">
                        <a:lnSpc>
                          <a:spcPct val="115000"/>
                        </a:lnSpc>
                        <a:spcAft>
                          <a:spcPts val="0"/>
                        </a:spcAft>
                      </a:pPr>
                      <a:r>
                        <a:rPr lang="en-GB" sz="1300" dirty="0" smtClean="0">
                          <a:latin typeface="Arial"/>
                          <a:ea typeface="Calibri"/>
                          <a:cs typeface="Mangal"/>
                        </a:rPr>
                        <a:t>- Bt.</a:t>
                      </a:r>
                      <a:r>
                        <a:rPr lang="en-GB" sz="1300" baseline="0" dirty="0" smtClean="0">
                          <a:latin typeface="Arial"/>
                          <a:ea typeface="Calibri"/>
                          <a:cs typeface="Mangal"/>
                        </a:rPr>
                        <a:t> Crops are </a:t>
                      </a:r>
                      <a:r>
                        <a:rPr lang="en-GB" sz="1300" dirty="0" smtClean="0">
                          <a:latin typeface="Arial"/>
                          <a:ea typeface="Calibri"/>
                          <a:cs typeface="Mangal"/>
                        </a:rPr>
                        <a:t>not </a:t>
                      </a:r>
                      <a:r>
                        <a:rPr lang="en-GB" sz="1300" dirty="0">
                          <a:latin typeface="Arial"/>
                          <a:ea typeface="Calibri"/>
                          <a:cs typeface="Mangal"/>
                        </a:rPr>
                        <a:t>suitable to dry </a:t>
                      </a:r>
                      <a:r>
                        <a:rPr lang="en-GB" sz="1300" dirty="0" smtClean="0">
                          <a:latin typeface="Arial"/>
                          <a:ea typeface="Calibri"/>
                          <a:cs typeface="Mangal"/>
                        </a:rPr>
                        <a:t>lands</a:t>
                      </a:r>
                      <a:r>
                        <a:rPr lang="en-GB" sz="1300" baseline="0" dirty="0" smtClean="0">
                          <a:latin typeface="Arial"/>
                          <a:ea typeface="Calibri"/>
                          <a:cs typeface="Mangal"/>
                        </a:rPr>
                        <a:t> (60% in India)</a:t>
                      </a:r>
                      <a:endParaRPr lang="en-IN" sz="1300" dirty="0">
                        <a:latin typeface="Calibri"/>
                        <a:ea typeface="Calibri"/>
                        <a:cs typeface="Mangal"/>
                      </a:endParaRPr>
                    </a:p>
                    <a:p>
                      <a:pPr algn="just">
                        <a:lnSpc>
                          <a:spcPct val="115000"/>
                        </a:lnSpc>
                        <a:spcAft>
                          <a:spcPts val="0"/>
                        </a:spcAft>
                      </a:pPr>
                      <a:r>
                        <a:rPr lang="en-GB" sz="1300" dirty="0" smtClean="0">
                          <a:latin typeface="Arial"/>
                          <a:ea typeface="Calibri"/>
                          <a:cs typeface="Mangal"/>
                        </a:rPr>
                        <a:t>-Over the period minor </a:t>
                      </a:r>
                      <a:r>
                        <a:rPr lang="en-GB" sz="1300" dirty="0">
                          <a:latin typeface="Arial"/>
                          <a:ea typeface="Calibri"/>
                          <a:cs typeface="Mangal"/>
                        </a:rPr>
                        <a:t>pests become </a:t>
                      </a:r>
                      <a:r>
                        <a:rPr lang="en-GB" sz="1300" dirty="0" smtClean="0">
                          <a:latin typeface="Arial"/>
                          <a:ea typeface="Calibri"/>
                          <a:cs typeface="Mangal"/>
                        </a:rPr>
                        <a:t>major- demand for new technology</a:t>
                      </a:r>
                      <a:r>
                        <a:rPr lang="en-GB" sz="1300" baseline="0" dirty="0" smtClean="0">
                          <a:latin typeface="Arial"/>
                          <a:ea typeface="Calibri"/>
                          <a:cs typeface="Mangal"/>
                        </a:rPr>
                        <a:t> – story repeats – vicious circle</a:t>
                      </a:r>
                      <a:endParaRPr lang="en-IN" sz="1300" dirty="0">
                        <a:latin typeface="Calibri"/>
                        <a:ea typeface="Calibri"/>
                        <a:cs typeface="Mangal"/>
                      </a:endParaRPr>
                    </a:p>
                    <a:p>
                      <a:pPr algn="l">
                        <a:lnSpc>
                          <a:spcPct val="115000"/>
                        </a:lnSpc>
                        <a:spcAft>
                          <a:spcPts val="0"/>
                        </a:spcAft>
                      </a:pPr>
                      <a:r>
                        <a:rPr lang="en-GB" sz="1300" dirty="0" smtClean="0">
                          <a:latin typeface="Arial"/>
                          <a:ea typeface="Calibri"/>
                          <a:cs typeface="Mangal"/>
                        </a:rPr>
                        <a:t>-</a:t>
                      </a:r>
                      <a:r>
                        <a:rPr lang="en-GB" sz="1300" dirty="0">
                          <a:latin typeface="Arial"/>
                          <a:ea typeface="Calibri"/>
                          <a:cs typeface="Mangal"/>
                        </a:rPr>
                        <a:t>Bt technology is not Sustainability </a:t>
                      </a:r>
                      <a:r>
                        <a:rPr lang="en-GB" sz="1300" dirty="0" smtClean="0">
                          <a:latin typeface="Arial"/>
                          <a:ea typeface="Calibri"/>
                          <a:cs typeface="Mangal"/>
                        </a:rPr>
                        <a:t>modal-</a:t>
                      </a:r>
                      <a:r>
                        <a:rPr lang="en-GB" sz="1300" baseline="0" dirty="0" smtClean="0">
                          <a:latin typeface="Arial"/>
                          <a:ea typeface="Calibri"/>
                          <a:cs typeface="Mangal"/>
                        </a:rPr>
                        <a:t> </a:t>
                      </a:r>
                      <a:r>
                        <a:rPr lang="en-GB" sz="1300" dirty="0" smtClean="0">
                          <a:latin typeface="Arial"/>
                          <a:ea typeface="Calibri"/>
                          <a:cs typeface="Mangal"/>
                        </a:rPr>
                        <a:t>Bt cotton exp   - </a:t>
                      </a:r>
                      <a:r>
                        <a:rPr lang="en-GB" sz="1300" dirty="0">
                          <a:latin typeface="Arial"/>
                          <a:ea typeface="Calibri"/>
                          <a:cs typeface="Mangal"/>
                        </a:rPr>
                        <a:t>“GM revolution” is going to be the next attempt to monopolize India's agriculture and food independence</a:t>
                      </a:r>
                      <a:endParaRPr lang="en-IN" sz="1300" dirty="0">
                        <a:latin typeface="Calibri"/>
                        <a:ea typeface="Calibri"/>
                        <a:cs typeface="Mangal"/>
                      </a:endParaRPr>
                    </a:p>
                    <a:p>
                      <a:pPr algn="l">
                        <a:lnSpc>
                          <a:spcPct val="115000"/>
                        </a:lnSpc>
                        <a:spcAft>
                          <a:spcPts val="0"/>
                        </a:spcAft>
                      </a:pPr>
                      <a:r>
                        <a:rPr lang="en-US" sz="1300" b="1" dirty="0">
                          <a:latin typeface="Calibri"/>
                          <a:ea typeface="Calibri"/>
                          <a:cs typeface="Mangal"/>
                        </a:rPr>
                        <a:t>Non </a:t>
                      </a:r>
                      <a:r>
                        <a:rPr lang="en-US" sz="1300" b="1" baseline="0" dirty="0" smtClean="0">
                          <a:latin typeface="Calibri"/>
                          <a:ea typeface="Calibri"/>
                          <a:cs typeface="Mangal"/>
                        </a:rPr>
                        <a:t> GM</a:t>
                      </a:r>
                      <a:r>
                        <a:rPr lang="en-US" sz="1300" b="1" dirty="0" smtClean="0">
                          <a:latin typeface="Calibri"/>
                          <a:ea typeface="Calibri"/>
                          <a:cs typeface="Mangal"/>
                        </a:rPr>
                        <a:t> </a:t>
                      </a:r>
                      <a:r>
                        <a:rPr lang="en-US" sz="1300" b="1" dirty="0">
                          <a:latin typeface="Calibri"/>
                          <a:ea typeface="Calibri"/>
                          <a:cs typeface="Mangal"/>
                        </a:rPr>
                        <a:t>farmer</a:t>
                      </a:r>
                      <a:endParaRPr lang="en-IN" sz="1300" dirty="0">
                        <a:latin typeface="Calibri"/>
                        <a:ea typeface="Calibri"/>
                        <a:cs typeface="Mangal"/>
                      </a:endParaRPr>
                    </a:p>
                    <a:p>
                      <a:pPr algn="just">
                        <a:lnSpc>
                          <a:spcPct val="115000"/>
                        </a:lnSpc>
                        <a:spcAft>
                          <a:spcPts val="0"/>
                        </a:spcAft>
                      </a:pPr>
                      <a:r>
                        <a:rPr lang="en-GB" sz="1300" dirty="0">
                          <a:latin typeface="Arial"/>
                          <a:ea typeface="Calibri"/>
                          <a:cs typeface="Mangal"/>
                        </a:rPr>
                        <a:t>The superiority of Bt technology over other methods has not been clearly established </a:t>
                      </a:r>
                      <a:endParaRPr lang="en-IN" sz="1300" dirty="0">
                        <a:latin typeface="Calibri"/>
                        <a:ea typeface="Calibri"/>
                        <a:cs typeface="Mangal"/>
                      </a:endParaRPr>
                    </a:p>
                    <a:p>
                      <a:pPr algn="l">
                        <a:lnSpc>
                          <a:spcPct val="115000"/>
                        </a:lnSpc>
                        <a:spcAft>
                          <a:spcPts val="0"/>
                        </a:spcAft>
                      </a:pPr>
                      <a:r>
                        <a:rPr lang="en-US" sz="1300" b="1" dirty="0" smtClean="0">
                          <a:latin typeface="Calibri"/>
                          <a:ea typeface="Calibri"/>
                          <a:cs typeface="Mangal"/>
                        </a:rPr>
                        <a:t>Organic farmer  </a:t>
                      </a:r>
                    </a:p>
                    <a:p>
                      <a:pPr marL="0" marR="0" indent="0" algn="l" defTabSz="914400" rtl="0" eaLnBrk="1" fontAlgn="auto" latinLnBrk="0" hangingPunct="1">
                        <a:lnSpc>
                          <a:spcPct val="115000"/>
                        </a:lnSpc>
                        <a:spcBef>
                          <a:spcPts val="0"/>
                        </a:spcBef>
                        <a:spcAft>
                          <a:spcPts val="0"/>
                        </a:spcAft>
                        <a:buClrTx/>
                        <a:buSzTx/>
                        <a:buFontTx/>
                        <a:buNone/>
                        <a:tabLst/>
                        <a:defRPr/>
                      </a:pPr>
                      <a:r>
                        <a:rPr lang="en-GB" sz="1300" dirty="0" smtClean="0">
                          <a:latin typeface="Arial"/>
                          <a:ea typeface="Calibri"/>
                          <a:cs typeface="Mangal"/>
                        </a:rPr>
                        <a:t>GM crops is contaminate the soil and debars it from organic certification. - Cuban Organic Farming Association showed that organic agriculture is a key to both food security and environmental sustainability </a:t>
                      </a:r>
                    </a:p>
                    <a:p>
                      <a:pPr algn="l">
                        <a:lnSpc>
                          <a:spcPct val="115000"/>
                        </a:lnSpc>
                        <a:spcAft>
                          <a:spcPts val="0"/>
                        </a:spcAft>
                      </a:pPr>
                      <a:endParaRPr lang="en-IN" sz="1300" dirty="0">
                        <a:latin typeface="Calibri"/>
                        <a:ea typeface="Calibri"/>
                        <a:cs typeface="Mangal"/>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300" b="1" kern="1200" dirty="0" smtClean="0">
                          <a:solidFill>
                            <a:schemeClr val="tx1"/>
                          </a:solidFill>
                          <a:latin typeface="+mn-lt"/>
                          <a:ea typeface="Calibri"/>
                          <a:cs typeface="Mangal"/>
                        </a:rPr>
                        <a:t>Farmer</a:t>
                      </a:r>
                    </a:p>
                    <a:p>
                      <a:pPr marL="0" marR="0" indent="0" algn="l" defTabSz="914400" rtl="0" eaLnBrk="1" fontAlgn="auto" latinLnBrk="0" hangingPunct="1">
                        <a:lnSpc>
                          <a:spcPct val="115000"/>
                        </a:lnSpc>
                        <a:spcBef>
                          <a:spcPts val="0"/>
                        </a:spcBef>
                        <a:spcAft>
                          <a:spcPts val="0"/>
                        </a:spcAft>
                        <a:buClrTx/>
                        <a:buSzTx/>
                        <a:buFontTx/>
                        <a:buNone/>
                        <a:tabLst/>
                        <a:defRPr/>
                      </a:pPr>
                      <a:r>
                        <a:rPr lang="en-GB" sz="1300" dirty="0" smtClean="0">
                          <a:latin typeface="Arial"/>
                          <a:ea typeface="Calibri"/>
                          <a:cs typeface="Mangal"/>
                        </a:rPr>
                        <a:t>-No fears of monopoly,</a:t>
                      </a:r>
                      <a:r>
                        <a:rPr lang="en-GB" sz="1300" baseline="0" dirty="0" smtClean="0">
                          <a:latin typeface="Arial"/>
                          <a:ea typeface="Calibri"/>
                          <a:cs typeface="Mangal"/>
                        </a:rPr>
                        <a:t> </a:t>
                      </a:r>
                      <a:r>
                        <a:rPr lang="en-GB" sz="1300" baseline="0" dirty="0" err="1" smtClean="0">
                          <a:latin typeface="Arial"/>
                          <a:ea typeface="Calibri"/>
                          <a:cs typeface="Mangal"/>
                        </a:rPr>
                        <a:t>Bt.brinjal</a:t>
                      </a:r>
                      <a:r>
                        <a:rPr lang="en-GB" sz="1300" baseline="0" dirty="0" smtClean="0">
                          <a:latin typeface="Arial"/>
                          <a:ea typeface="Calibri"/>
                          <a:cs typeface="Mangal"/>
                        </a:rPr>
                        <a:t> developed through PPP between Monsanto </a:t>
                      </a:r>
                      <a:r>
                        <a:rPr lang="en-GB" sz="1300" baseline="0" dirty="0" err="1" smtClean="0">
                          <a:latin typeface="Arial"/>
                          <a:ea typeface="Calibri"/>
                          <a:cs typeface="Mangal"/>
                        </a:rPr>
                        <a:t>Mahyco</a:t>
                      </a:r>
                      <a:r>
                        <a:rPr lang="en-GB" sz="1300" baseline="0" dirty="0" smtClean="0">
                          <a:latin typeface="Arial"/>
                          <a:ea typeface="Calibri"/>
                          <a:cs typeface="Mangal"/>
                        </a:rPr>
                        <a:t> and Indian Agriculture Universities</a:t>
                      </a:r>
                      <a:r>
                        <a:rPr lang="en-GB" sz="1300" dirty="0" smtClean="0">
                          <a:latin typeface="Arial"/>
                          <a:ea typeface="Calibri"/>
                          <a:cs typeface="Mangal"/>
                        </a:rPr>
                        <a:t> (TNAU &amp; </a:t>
                      </a:r>
                      <a:r>
                        <a:rPr lang="en-GB" sz="1300" dirty="0" err="1" smtClean="0">
                          <a:latin typeface="Arial"/>
                          <a:ea typeface="Calibri"/>
                          <a:cs typeface="Mangal"/>
                        </a:rPr>
                        <a:t>Dharwad</a:t>
                      </a:r>
                      <a:r>
                        <a:rPr lang="en-GB" sz="1300" dirty="0" smtClean="0">
                          <a:latin typeface="Arial"/>
                          <a:ea typeface="Calibri"/>
                          <a:cs typeface="Mangal"/>
                        </a:rPr>
                        <a:t>)</a:t>
                      </a:r>
                      <a:endParaRPr lang="en-IN" sz="1300" dirty="0" smtClean="0">
                        <a:latin typeface="+mn-lt"/>
                        <a:ea typeface="Calibri"/>
                        <a:cs typeface="Mangal"/>
                      </a:endParaRPr>
                    </a:p>
                    <a:p>
                      <a:pPr algn="l">
                        <a:lnSpc>
                          <a:spcPct val="115000"/>
                        </a:lnSpc>
                        <a:spcAft>
                          <a:spcPts val="0"/>
                        </a:spcAft>
                      </a:pPr>
                      <a:endParaRPr lang="en-GB" sz="1300" dirty="0" smtClean="0">
                        <a:latin typeface="Arial"/>
                        <a:ea typeface="Calibri"/>
                        <a:cs typeface="Mangal"/>
                      </a:endParaRPr>
                    </a:p>
                    <a:p>
                      <a:pPr algn="l">
                        <a:lnSpc>
                          <a:spcPct val="115000"/>
                        </a:lnSpc>
                        <a:spcAft>
                          <a:spcPts val="0"/>
                        </a:spcAft>
                      </a:pPr>
                      <a:endParaRPr lang="en-GB" sz="1300" dirty="0" smtClean="0">
                        <a:latin typeface="Arial"/>
                        <a:ea typeface="Calibri"/>
                        <a:cs typeface="Mangal"/>
                      </a:endParaRPr>
                    </a:p>
                    <a:p>
                      <a:pPr algn="l">
                        <a:lnSpc>
                          <a:spcPct val="115000"/>
                        </a:lnSpc>
                        <a:spcAft>
                          <a:spcPts val="0"/>
                        </a:spcAft>
                      </a:pPr>
                      <a:endParaRPr lang="en-GB" sz="1300" dirty="0" smtClean="0">
                        <a:latin typeface="Arial"/>
                        <a:ea typeface="Calibri"/>
                        <a:cs typeface="Mang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300" b="1" kern="1200" dirty="0" smtClean="0">
                          <a:solidFill>
                            <a:schemeClr val="tx1"/>
                          </a:solidFill>
                          <a:latin typeface="+mn-lt"/>
                          <a:ea typeface="Calibri"/>
                          <a:cs typeface="Mangal"/>
                        </a:rPr>
                        <a:t>Non </a:t>
                      </a:r>
                      <a:r>
                        <a:rPr lang="en-GB" sz="1300" b="1" kern="1200" baseline="0" dirty="0" smtClean="0">
                          <a:solidFill>
                            <a:schemeClr val="tx1"/>
                          </a:solidFill>
                          <a:latin typeface="+mn-lt"/>
                          <a:ea typeface="Calibri"/>
                          <a:cs typeface="Mangal"/>
                        </a:rPr>
                        <a:t> GM</a:t>
                      </a:r>
                      <a:r>
                        <a:rPr lang="en-GB" sz="1300" b="1" kern="1200" dirty="0" smtClean="0">
                          <a:solidFill>
                            <a:schemeClr val="tx1"/>
                          </a:solidFill>
                          <a:latin typeface="+mn-lt"/>
                          <a:ea typeface="Calibri"/>
                          <a:cs typeface="Mangal"/>
                        </a:rPr>
                        <a:t> farmer</a:t>
                      </a:r>
                    </a:p>
                    <a:p>
                      <a:pPr algn="l">
                        <a:lnSpc>
                          <a:spcPct val="115000"/>
                        </a:lnSpc>
                        <a:spcAft>
                          <a:spcPts val="0"/>
                        </a:spcAft>
                      </a:pPr>
                      <a:r>
                        <a:rPr lang="en-GB" sz="1300" baseline="0" dirty="0" smtClean="0">
                          <a:latin typeface="Arial"/>
                          <a:ea typeface="Calibri"/>
                          <a:cs typeface="Mangal"/>
                        </a:rPr>
                        <a:t>------</a:t>
                      </a:r>
                    </a:p>
                    <a:p>
                      <a:pPr algn="l">
                        <a:lnSpc>
                          <a:spcPct val="115000"/>
                        </a:lnSpc>
                        <a:spcAft>
                          <a:spcPts val="0"/>
                        </a:spcAft>
                      </a:pPr>
                      <a:endParaRPr lang="en-GB" sz="1300" dirty="0" smtClean="0">
                        <a:latin typeface="Arial"/>
                        <a:ea typeface="Calibri"/>
                        <a:cs typeface="Mangal"/>
                      </a:endParaRPr>
                    </a:p>
                    <a:p>
                      <a:pPr algn="l">
                        <a:lnSpc>
                          <a:spcPct val="115000"/>
                        </a:lnSpc>
                        <a:spcAft>
                          <a:spcPts val="0"/>
                        </a:spcAft>
                      </a:pPr>
                      <a:endParaRPr lang="en-GB" sz="1300" dirty="0" smtClean="0">
                        <a:latin typeface="Arial"/>
                        <a:ea typeface="Calibri"/>
                        <a:cs typeface="Mangal"/>
                      </a:endParaRPr>
                    </a:p>
                    <a:p>
                      <a:pPr marL="0" algn="l" defTabSz="914400" rtl="0" eaLnBrk="1" latinLnBrk="0" hangingPunct="1">
                        <a:lnSpc>
                          <a:spcPct val="115000"/>
                        </a:lnSpc>
                        <a:spcAft>
                          <a:spcPts val="0"/>
                        </a:spcAft>
                      </a:pPr>
                      <a:r>
                        <a:rPr lang="en-GB" sz="1300" b="1" kern="1200" dirty="0" smtClean="0">
                          <a:solidFill>
                            <a:schemeClr val="tx1"/>
                          </a:solidFill>
                          <a:latin typeface="Calibri"/>
                          <a:ea typeface="Calibri"/>
                          <a:cs typeface="Mangal"/>
                        </a:rPr>
                        <a:t>Organic Farmer</a:t>
                      </a:r>
                    </a:p>
                    <a:p>
                      <a:pPr marL="0" marR="0" indent="0" algn="l" defTabSz="914400" rtl="0" eaLnBrk="1" fontAlgn="auto" latinLnBrk="0" hangingPunct="1">
                        <a:lnSpc>
                          <a:spcPct val="115000"/>
                        </a:lnSpc>
                        <a:spcBef>
                          <a:spcPts val="0"/>
                        </a:spcBef>
                        <a:spcAft>
                          <a:spcPts val="0"/>
                        </a:spcAft>
                        <a:buClrTx/>
                        <a:buSzTx/>
                        <a:buFontTx/>
                        <a:buNone/>
                        <a:tabLst/>
                        <a:defRPr/>
                      </a:pPr>
                      <a:r>
                        <a:rPr lang="en-GB" sz="1300" dirty="0" smtClean="0">
                          <a:latin typeface="Arial"/>
                          <a:ea typeface="Calibri"/>
                          <a:cs typeface="Mangal"/>
                        </a:rPr>
                        <a:t>-Evolution in nature cannot be stopped- Organic farming is an excellent solution but it cannot be practised in a country like India.</a:t>
                      </a:r>
                      <a:endParaRPr lang="en-IN" sz="1300" dirty="0" smtClean="0">
                        <a:latin typeface="+mn-lt"/>
                        <a:ea typeface="Calibri"/>
                        <a:cs typeface="Mangal"/>
                      </a:endParaRPr>
                    </a:p>
                    <a:p>
                      <a:pPr marL="0" algn="l" defTabSz="914400" rtl="0" eaLnBrk="1" latinLnBrk="0" hangingPunct="1">
                        <a:lnSpc>
                          <a:spcPct val="115000"/>
                        </a:lnSpc>
                        <a:spcAft>
                          <a:spcPts val="0"/>
                        </a:spcAft>
                      </a:pPr>
                      <a:endParaRPr lang="en-GB" sz="1300" b="1" kern="1200" dirty="0" smtClean="0">
                        <a:solidFill>
                          <a:schemeClr val="tx1"/>
                        </a:solidFill>
                        <a:latin typeface="Arial"/>
                        <a:ea typeface="Calibri"/>
                        <a:cs typeface="Mang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300" dirty="0" smtClean="0">
                          <a:latin typeface="Arial"/>
                          <a:ea typeface="Calibri"/>
                          <a:cs typeface="Mangal"/>
                        </a:rPr>
                        <a:t>-Organic Farming cannot suit to India -. Organic farming will never feed the country or ensure food security</a:t>
                      </a:r>
                      <a:endParaRPr lang="en-IN" sz="1300" dirty="0" smtClean="0">
                        <a:latin typeface="+mn-lt"/>
                        <a:ea typeface="Calibri"/>
                        <a:cs typeface="Mangal"/>
                      </a:endParaRPr>
                    </a:p>
                    <a:p>
                      <a:pPr marL="0" algn="l" defTabSz="914400" rtl="0" eaLnBrk="1" latinLnBrk="0" hangingPunct="1">
                        <a:lnSpc>
                          <a:spcPct val="115000"/>
                        </a:lnSpc>
                        <a:spcAft>
                          <a:spcPts val="0"/>
                        </a:spcAft>
                      </a:pPr>
                      <a:endParaRPr lang="en-GB" sz="1300" b="1" kern="1200" dirty="0" smtClean="0">
                        <a:solidFill>
                          <a:schemeClr val="tx1"/>
                        </a:solidFill>
                        <a:latin typeface="Calibri"/>
                        <a:ea typeface="Calibri"/>
                        <a:cs typeface="Mangal"/>
                      </a:endParaRPr>
                    </a:p>
                    <a:p>
                      <a:pPr marL="0" algn="l" defTabSz="914400" rtl="0" eaLnBrk="1" latinLnBrk="0" hangingPunct="1">
                        <a:lnSpc>
                          <a:spcPct val="115000"/>
                        </a:lnSpc>
                        <a:spcAft>
                          <a:spcPts val="0"/>
                        </a:spcAft>
                      </a:pPr>
                      <a:r>
                        <a:rPr lang="en-GB" sz="1300" dirty="0" smtClean="0">
                          <a:latin typeface="Arial"/>
                          <a:ea typeface="Calibri"/>
                          <a:cs typeface="Mangal"/>
                        </a:rPr>
                        <a:t>-Organic farming cannot sustain the rate of production and would ultimately lead to unchecked price rise, which will hamper our economic status for sure</a:t>
                      </a:r>
                      <a:endParaRPr lang="en-GB" sz="1300" b="1" kern="1200" dirty="0" smtClean="0">
                        <a:solidFill>
                          <a:schemeClr val="tx1"/>
                        </a:solidFill>
                        <a:latin typeface="Calibri"/>
                        <a:ea typeface="Calibri"/>
                        <a:cs typeface="Mangal"/>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3138757" y="28546"/>
            <a:ext cx="286649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Arial" pitchFamily="34" charset="0"/>
                <a:ea typeface="Calibri" pitchFamily="34" charset="0"/>
                <a:cs typeface="Arial" pitchFamily="34" charset="0"/>
              </a:rPr>
              <a:t>Farmer : Reduced </a:t>
            </a:r>
            <a:r>
              <a:rPr kumimoji="0" lang="en-GB"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Harm</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3397" y="457201"/>
          <a:ext cx="8229602" cy="6308438"/>
        </p:xfrm>
        <a:graphic>
          <a:graphicData uri="http://schemas.openxmlformats.org/drawingml/2006/table">
            <a:tbl>
              <a:tblPr/>
              <a:tblGrid>
                <a:gridCol w="4114801"/>
                <a:gridCol w="4114801"/>
              </a:tblGrid>
              <a:tr h="30479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kern="1200" dirty="0" smtClean="0">
                          <a:solidFill>
                            <a:schemeClr val="tx1"/>
                          </a:solidFill>
                          <a:latin typeface="Arial"/>
                          <a:ea typeface="Calibri"/>
                          <a:cs typeface="Mangal"/>
                        </a:rPr>
                        <a:t>Freedom to adopt or not to adopt</a:t>
                      </a:r>
                      <a:endParaRPr lang="en-IN" sz="950" dirty="0">
                        <a:latin typeface="Arial" pitchFamily="34" charset="0"/>
                        <a:ea typeface="Calibri"/>
                        <a:cs typeface="Arial" pitchFamily="34" charset="0"/>
                      </a:endParaRPr>
                    </a:p>
                  </a:txBody>
                  <a:tcPr marL="27575" marR="27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IN" sz="950" dirty="0">
                        <a:latin typeface="Arial" pitchFamily="34" charset="0"/>
                        <a:ea typeface="Calibri"/>
                        <a:cs typeface="Arial" pitchFamily="34" charset="0"/>
                      </a:endParaRPr>
                    </a:p>
                  </a:txBody>
                  <a:tcPr marL="27575" marR="27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3639">
                <a:tc>
                  <a:txBody>
                    <a:bodyPr/>
                    <a:lstStyle/>
                    <a:p>
                      <a:pPr algn="l" eaLnBrk="0" fontAlgn="base" hangingPunct="0">
                        <a:spcAft>
                          <a:spcPts val="0"/>
                        </a:spcAft>
                      </a:pPr>
                      <a:r>
                        <a:rPr lang="en-GB" sz="950" dirty="0" smtClean="0">
                          <a:latin typeface="Arial" pitchFamily="34" charset="0"/>
                          <a:ea typeface="Calibri"/>
                          <a:cs typeface="Arial" pitchFamily="34" charset="0"/>
                        </a:rPr>
                        <a:t>-</a:t>
                      </a:r>
                      <a:r>
                        <a:rPr lang="en-GB" sz="1200" kern="1200" dirty="0">
                          <a:solidFill>
                            <a:schemeClr val="tx1"/>
                          </a:solidFill>
                          <a:latin typeface="Arial"/>
                          <a:ea typeface="Calibri"/>
                          <a:cs typeface="Mangal"/>
                        </a:rPr>
                        <a:t>Right to choose technology which is </a:t>
                      </a:r>
                      <a:r>
                        <a:rPr lang="en-GB" sz="1200" kern="1200" dirty="0" smtClean="0">
                          <a:solidFill>
                            <a:schemeClr val="tx1"/>
                          </a:solidFill>
                          <a:latin typeface="Arial"/>
                          <a:ea typeface="Calibri"/>
                          <a:cs typeface="Mangal"/>
                        </a:rPr>
                        <a:t>profitable</a:t>
                      </a:r>
                    </a:p>
                    <a:p>
                      <a:pPr algn="l" eaLnBrk="0" fontAlgn="base" hangingPunct="0">
                        <a:spcAft>
                          <a:spcPts val="0"/>
                        </a:spcAft>
                      </a:pPr>
                      <a:r>
                        <a:rPr lang="en-GB" sz="1200" kern="1200" dirty="0" smtClean="0">
                          <a:solidFill>
                            <a:schemeClr val="tx1"/>
                          </a:solidFill>
                          <a:latin typeface="Arial"/>
                          <a:ea typeface="Calibri"/>
                          <a:cs typeface="Mangal"/>
                        </a:rPr>
                        <a:t> -</a:t>
                      </a:r>
                      <a:r>
                        <a:rPr lang="en-GB" sz="1200" kern="1200" dirty="0">
                          <a:solidFill>
                            <a:schemeClr val="tx1"/>
                          </a:solidFill>
                          <a:latin typeface="Arial"/>
                          <a:ea typeface="Calibri"/>
                          <a:cs typeface="Mangal"/>
                        </a:rPr>
                        <a:t>The right of farmers to remain GM-free</a:t>
                      </a:r>
                      <a:endParaRPr lang="en-IN" sz="1200" kern="1200" dirty="0">
                        <a:solidFill>
                          <a:schemeClr val="tx1"/>
                        </a:solidFill>
                        <a:latin typeface="Arial"/>
                        <a:ea typeface="Calibri"/>
                        <a:cs typeface="Mangal"/>
                      </a:endParaRPr>
                    </a:p>
                    <a:p>
                      <a:pPr algn="l">
                        <a:lnSpc>
                          <a:spcPct val="115000"/>
                        </a:lnSpc>
                        <a:spcAft>
                          <a:spcPts val="0"/>
                        </a:spcAft>
                      </a:pPr>
                      <a:r>
                        <a:rPr lang="en-GB" sz="1200" kern="1200" dirty="0">
                          <a:solidFill>
                            <a:schemeClr val="tx1"/>
                          </a:solidFill>
                          <a:latin typeface="Arial"/>
                          <a:ea typeface="Calibri"/>
                          <a:cs typeface="Mangal"/>
                        </a:rPr>
                        <a:t>-no consent from local </a:t>
                      </a:r>
                      <a:r>
                        <a:rPr lang="en-GB" sz="1200" kern="1200" dirty="0" smtClean="0">
                          <a:solidFill>
                            <a:schemeClr val="tx1"/>
                          </a:solidFill>
                          <a:latin typeface="Arial"/>
                          <a:ea typeface="Calibri"/>
                          <a:cs typeface="Mangal"/>
                        </a:rPr>
                        <a:t>BMC ( Biodiversity Monitoring Committee)</a:t>
                      </a:r>
                    </a:p>
                    <a:p>
                      <a:pPr algn="l">
                        <a:lnSpc>
                          <a:spcPct val="115000"/>
                        </a:lnSpc>
                        <a:spcAft>
                          <a:spcPts val="0"/>
                        </a:spcAft>
                      </a:pPr>
                      <a:r>
                        <a:rPr lang="en-GB" sz="1200" kern="1200" dirty="0" smtClean="0">
                          <a:solidFill>
                            <a:schemeClr val="tx1"/>
                          </a:solidFill>
                          <a:latin typeface="Arial"/>
                          <a:ea typeface="Calibri"/>
                          <a:cs typeface="Mangal"/>
                        </a:rPr>
                        <a:t>-FSB resistant natural Indian varieties already exist –govt  should   conduct research</a:t>
                      </a:r>
                      <a:endParaRPr lang="en-IN" sz="1200" kern="1200" dirty="0">
                        <a:solidFill>
                          <a:schemeClr val="tx1"/>
                        </a:solidFill>
                        <a:latin typeface="Arial"/>
                        <a:ea typeface="Calibri"/>
                        <a:cs typeface="Mangal"/>
                      </a:endParaRPr>
                    </a:p>
                    <a:p>
                      <a:pPr algn="l">
                        <a:lnSpc>
                          <a:spcPct val="115000"/>
                        </a:lnSpc>
                        <a:spcAft>
                          <a:spcPts val="0"/>
                        </a:spcAft>
                        <a:buFontTx/>
                        <a:buChar char="-"/>
                      </a:pPr>
                      <a:r>
                        <a:rPr lang="en-GB" sz="1200" kern="1200" dirty="0" smtClean="0">
                          <a:solidFill>
                            <a:schemeClr val="tx1"/>
                          </a:solidFill>
                          <a:latin typeface="Arial"/>
                          <a:ea typeface="Calibri"/>
                          <a:cs typeface="Mangal"/>
                        </a:rPr>
                        <a:t>genetic </a:t>
                      </a:r>
                      <a:r>
                        <a:rPr lang="en-GB" sz="1200" kern="1200" dirty="0">
                          <a:solidFill>
                            <a:schemeClr val="tx1"/>
                          </a:solidFill>
                          <a:latin typeface="Arial"/>
                          <a:ea typeface="Calibri"/>
                          <a:cs typeface="Mangal"/>
                        </a:rPr>
                        <a:t>diversity must be protected-3531 cultivated and 337 wild </a:t>
                      </a:r>
                      <a:r>
                        <a:rPr lang="en-GB" sz="1200" kern="1200" dirty="0" smtClean="0">
                          <a:solidFill>
                            <a:schemeClr val="tx1"/>
                          </a:solidFill>
                          <a:latin typeface="Arial"/>
                          <a:ea typeface="Calibri"/>
                          <a:cs typeface="Mangal"/>
                        </a:rPr>
                        <a:t>varieties</a:t>
                      </a:r>
                    </a:p>
                    <a:p>
                      <a:pPr algn="l">
                        <a:lnSpc>
                          <a:spcPct val="115000"/>
                        </a:lnSpc>
                        <a:spcAft>
                          <a:spcPts val="0"/>
                        </a:spcAft>
                        <a:buFontTx/>
                        <a:buChar char="-"/>
                      </a:pPr>
                      <a:r>
                        <a:rPr lang="en-GB" sz="1200" kern="1200" dirty="0" smtClean="0">
                          <a:solidFill>
                            <a:schemeClr val="tx1"/>
                          </a:solidFill>
                          <a:latin typeface="Arial"/>
                          <a:ea typeface="Calibri"/>
                          <a:cs typeface="Mangal"/>
                        </a:rPr>
                        <a:t> -Homogenization </a:t>
                      </a:r>
                      <a:r>
                        <a:rPr lang="en-GB" sz="1200" kern="1200" dirty="0">
                          <a:solidFill>
                            <a:schemeClr val="tx1"/>
                          </a:solidFill>
                          <a:latin typeface="Arial"/>
                          <a:ea typeface="Calibri"/>
                          <a:cs typeface="Mangal"/>
                        </a:rPr>
                        <a:t>of Markets with Bt. </a:t>
                      </a:r>
                      <a:r>
                        <a:rPr lang="en-GB" sz="1200" kern="1200" dirty="0" smtClean="0">
                          <a:solidFill>
                            <a:schemeClr val="tx1"/>
                          </a:solidFill>
                          <a:latin typeface="Arial"/>
                          <a:ea typeface="Calibri"/>
                          <a:cs typeface="Mangal"/>
                        </a:rPr>
                        <a:t>Seeds- Non-</a:t>
                      </a:r>
                      <a:r>
                        <a:rPr lang="en-GB" sz="1200" kern="1200" dirty="0" err="1" smtClean="0">
                          <a:solidFill>
                            <a:schemeClr val="tx1"/>
                          </a:solidFill>
                          <a:latin typeface="Arial"/>
                          <a:ea typeface="Calibri"/>
                          <a:cs typeface="Mangal"/>
                        </a:rPr>
                        <a:t>bt</a:t>
                      </a:r>
                      <a:r>
                        <a:rPr lang="en-GB" sz="1200" kern="1200" dirty="0" smtClean="0">
                          <a:solidFill>
                            <a:schemeClr val="tx1"/>
                          </a:solidFill>
                          <a:latin typeface="Arial"/>
                          <a:ea typeface="Calibri"/>
                          <a:cs typeface="Mangal"/>
                        </a:rPr>
                        <a:t> varieties will disappear- GM Canola in Canada &amp; Bt.cotton in India</a:t>
                      </a:r>
                    </a:p>
                    <a:p>
                      <a:pPr algn="just">
                        <a:lnSpc>
                          <a:spcPct val="115000"/>
                        </a:lnSpc>
                        <a:spcAft>
                          <a:spcPts val="0"/>
                        </a:spcAft>
                      </a:pPr>
                      <a:r>
                        <a:rPr lang="en-GB" sz="1200" kern="1200" dirty="0" smtClean="0">
                          <a:solidFill>
                            <a:schemeClr val="tx1"/>
                          </a:solidFill>
                          <a:latin typeface="Arial"/>
                          <a:ea typeface="Calibri"/>
                          <a:cs typeface="Mangal"/>
                        </a:rPr>
                        <a:t>- No mention in EC </a:t>
                      </a:r>
                      <a:r>
                        <a:rPr lang="en-GB" sz="1200" kern="1200" dirty="0">
                          <a:solidFill>
                            <a:schemeClr val="tx1"/>
                          </a:solidFill>
                          <a:latin typeface="Arial"/>
                          <a:ea typeface="Calibri"/>
                          <a:cs typeface="Mangal"/>
                        </a:rPr>
                        <a:t>II </a:t>
                      </a:r>
                      <a:r>
                        <a:rPr lang="en-GB" sz="1200" kern="1200" dirty="0" smtClean="0">
                          <a:solidFill>
                            <a:schemeClr val="tx1"/>
                          </a:solidFill>
                          <a:latin typeface="Arial"/>
                          <a:ea typeface="Calibri"/>
                          <a:cs typeface="Mangal"/>
                        </a:rPr>
                        <a:t>report  as to how </a:t>
                      </a:r>
                      <a:r>
                        <a:rPr lang="en-GB" sz="1200" kern="1200" dirty="0">
                          <a:solidFill>
                            <a:schemeClr val="tx1"/>
                          </a:solidFill>
                          <a:latin typeface="Arial"/>
                          <a:ea typeface="Calibri"/>
                          <a:cs typeface="Mangal"/>
                        </a:rPr>
                        <a:t>a farmer can safeguard his non-Bt </a:t>
                      </a:r>
                      <a:r>
                        <a:rPr lang="en-GB" sz="1200" kern="1200" dirty="0" err="1">
                          <a:solidFill>
                            <a:schemeClr val="tx1"/>
                          </a:solidFill>
                          <a:latin typeface="Arial"/>
                          <a:ea typeface="Calibri"/>
                          <a:cs typeface="Mangal"/>
                        </a:rPr>
                        <a:t>Brinjal</a:t>
                      </a:r>
                      <a:r>
                        <a:rPr lang="en-GB" sz="1200" kern="1200" dirty="0">
                          <a:solidFill>
                            <a:schemeClr val="tx1"/>
                          </a:solidFill>
                          <a:latin typeface="Arial"/>
                          <a:ea typeface="Calibri"/>
                          <a:cs typeface="Mangal"/>
                        </a:rPr>
                        <a:t> from contamination </a:t>
                      </a:r>
                      <a:r>
                        <a:rPr lang="en-GB" sz="1200" kern="1200" dirty="0" smtClean="0">
                          <a:solidFill>
                            <a:schemeClr val="tx1"/>
                          </a:solidFill>
                          <a:latin typeface="Arial"/>
                          <a:ea typeface="Calibri"/>
                          <a:cs typeface="Mangal"/>
                        </a:rPr>
                        <a:t>from </a:t>
                      </a:r>
                      <a:r>
                        <a:rPr lang="en-GB" sz="1200" kern="1200" dirty="0">
                          <a:solidFill>
                            <a:schemeClr val="tx1"/>
                          </a:solidFill>
                          <a:latin typeface="Arial"/>
                          <a:ea typeface="Calibri"/>
                          <a:cs typeface="Mangal"/>
                        </a:rPr>
                        <a:t>a neighbouring farm sown with Bt </a:t>
                      </a:r>
                      <a:r>
                        <a:rPr lang="en-GB" sz="1200" kern="1200" dirty="0" err="1">
                          <a:solidFill>
                            <a:schemeClr val="tx1"/>
                          </a:solidFill>
                          <a:latin typeface="Arial"/>
                          <a:ea typeface="Calibri"/>
                          <a:cs typeface="Mangal"/>
                        </a:rPr>
                        <a:t>Brinjal</a:t>
                      </a:r>
                      <a:r>
                        <a:rPr lang="en-GB" sz="1200" kern="1200" dirty="0">
                          <a:solidFill>
                            <a:schemeClr val="tx1"/>
                          </a:solidFill>
                          <a:latin typeface="Arial"/>
                          <a:ea typeface="Calibri"/>
                          <a:cs typeface="Mangal"/>
                        </a:rPr>
                        <a:t>.</a:t>
                      </a:r>
                      <a:endParaRPr lang="en-IN" sz="1200" kern="1200" dirty="0">
                        <a:solidFill>
                          <a:schemeClr val="tx1"/>
                        </a:solidFill>
                        <a:latin typeface="Arial"/>
                        <a:ea typeface="Calibri"/>
                        <a:cs typeface="Mangal"/>
                      </a:endParaRPr>
                    </a:p>
                    <a:p>
                      <a:pPr algn="just">
                        <a:lnSpc>
                          <a:spcPct val="115000"/>
                        </a:lnSpc>
                        <a:spcAft>
                          <a:spcPts val="0"/>
                        </a:spcAft>
                        <a:buFontTx/>
                        <a:buChar char="-"/>
                      </a:pPr>
                      <a:r>
                        <a:rPr lang="en-GB" sz="1200" kern="1200" dirty="0" smtClean="0">
                          <a:solidFill>
                            <a:schemeClr val="tx1"/>
                          </a:solidFill>
                          <a:latin typeface="Arial"/>
                          <a:ea typeface="Calibri"/>
                          <a:cs typeface="Mangal"/>
                        </a:rPr>
                        <a:t>Need of provisions </a:t>
                      </a:r>
                      <a:r>
                        <a:rPr lang="en-GB" sz="1200" kern="1200" dirty="0">
                          <a:solidFill>
                            <a:schemeClr val="tx1"/>
                          </a:solidFill>
                          <a:latin typeface="Arial"/>
                          <a:ea typeface="Calibri"/>
                          <a:cs typeface="Mangal"/>
                        </a:rPr>
                        <a:t>to protect the rights of non-Bt farmers</a:t>
                      </a:r>
                      <a:r>
                        <a:rPr lang="en-US" sz="1200" kern="1200" dirty="0">
                          <a:solidFill>
                            <a:schemeClr val="tx1"/>
                          </a:solidFill>
                          <a:latin typeface="Arial"/>
                          <a:ea typeface="Calibri"/>
                          <a:cs typeface="Mangal"/>
                        </a:rPr>
                        <a:t>-</a:t>
                      </a:r>
                      <a:r>
                        <a:rPr lang="en-GB" sz="1200" kern="1200" dirty="0">
                          <a:solidFill>
                            <a:schemeClr val="tx1"/>
                          </a:solidFill>
                          <a:latin typeface="Arial"/>
                          <a:ea typeface="Calibri"/>
                          <a:cs typeface="Mangal"/>
                        </a:rPr>
                        <a:t> in a few years all the varieties in cultivation may get contaminated with GM genes?</a:t>
                      </a:r>
                      <a:endParaRPr lang="en-IN" sz="1200" kern="1200" dirty="0">
                        <a:solidFill>
                          <a:schemeClr val="tx1"/>
                        </a:solidFill>
                        <a:latin typeface="Arial"/>
                        <a:ea typeface="Calibri"/>
                        <a:cs typeface="Mangal"/>
                      </a:endParaRPr>
                    </a:p>
                    <a:p>
                      <a:pPr marL="0" marR="0" indent="0" algn="l" defTabSz="914400" rtl="0" eaLnBrk="1" fontAlgn="auto" latinLnBrk="0" hangingPunct="1">
                        <a:lnSpc>
                          <a:spcPct val="115000"/>
                        </a:lnSpc>
                        <a:spcBef>
                          <a:spcPts val="0"/>
                        </a:spcBef>
                        <a:spcAft>
                          <a:spcPts val="0"/>
                        </a:spcAft>
                        <a:buClrTx/>
                        <a:buSzTx/>
                        <a:buFontTx/>
                        <a:buChar char="-"/>
                        <a:tabLst/>
                        <a:defRPr/>
                      </a:pPr>
                      <a:r>
                        <a:rPr lang="en-GB" sz="1200" kern="1200" dirty="0" smtClean="0">
                          <a:solidFill>
                            <a:schemeClr val="tx1"/>
                          </a:solidFill>
                          <a:latin typeface="Arial"/>
                          <a:ea typeface="Calibri"/>
                          <a:cs typeface="Mangal"/>
                        </a:rPr>
                        <a:t> According to International Federation of Organic Agriculture Movements (IFOAM). Presence of GM in any crop immediately debars it from organic certification, with serious consequences for organic exports, a “sunrise sector of the global economy.”</a:t>
                      </a:r>
                    </a:p>
                    <a:p>
                      <a:pPr marL="0" marR="0" indent="0" algn="l" defTabSz="914400" rtl="0" eaLnBrk="1" fontAlgn="auto" latinLnBrk="0" hangingPunct="1">
                        <a:lnSpc>
                          <a:spcPct val="115000"/>
                        </a:lnSpc>
                        <a:spcBef>
                          <a:spcPts val="0"/>
                        </a:spcBef>
                        <a:spcAft>
                          <a:spcPts val="0"/>
                        </a:spcAft>
                        <a:buClrTx/>
                        <a:buSzTx/>
                        <a:buFontTx/>
                        <a:buChar char="-"/>
                        <a:tabLst/>
                        <a:defRPr/>
                      </a:pPr>
                      <a:r>
                        <a:rPr lang="en-GB" sz="1200" kern="1200" dirty="0" smtClean="0">
                          <a:solidFill>
                            <a:schemeClr val="tx1"/>
                          </a:solidFill>
                          <a:latin typeface="Arial"/>
                          <a:ea typeface="Calibri"/>
                          <a:cs typeface="Mangal"/>
                        </a:rPr>
                        <a:t>Organic and NPM farming is best Alternative  -Bt </a:t>
                      </a:r>
                      <a:r>
                        <a:rPr lang="en-GB" sz="1200" kern="1200" dirty="0" err="1" smtClean="0">
                          <a:solidFill>
                            <a:schemeClr val="tx1"/>
                          </a:solidFill>
                          <a:latin typeface="Arial"/>
                          <a:ea typeface="Calibri"/>
                          <a:cs typeface="Mangal"/>
                        </a:rPr>
                        <a:t>Brinjal</a:t>
                      </a:r>
                      <a:r>
                        <a:rPr lang="en-GB" sz="1200" kern="1200" dirty="0" smtClean="0">
                          <a:solidFill>
                            <a:schemeClr val="tx1"/>
                          </a:solidFill>
                          <a:latin typeface="Arial"/>
                          <a:ea typeface="Calibri"/>
                          <a:cs typeface="Mangal"/>
                        </a:rPr>
                        <a:t> is not needed when safer, affordable, sustainable and farmer-controlled alternatives exist for pest management (IPM and NPM).</a:t>
                      </a:r>
                    </a:p>
                    <a:p>
                      <a:pPr algn="just">
                        <a:lnSpc>
                          <a:spcPct val="115000"/>
                        </a:lnSpc>
                        <a:spcAft>
                          <a:spcPts val="0"/>
                        </a:spcAft>
                      </a:pPr>
                      <a:r>
                        <a:rPr lang="en-GB" sz="1200" kern="1200" dirty="0" smtClean="0">
                          <a:solidFill>
                            <a:schemeClr val="tx1"/>
                          </a:solidFill>
                          <a:latin typeface="Arial"/>
                          <a:ea typeface="Calibri"/>
                          <a:cs typeface="Mangal"/>
                        </a:rPr>
                        <a:t>-Farmers in Oriya state (20% of total </a:t>
                      </a:r>
                      <a:r>
                        <a:rPr lang="en-GB" sz="1200" kern="1200" dirty="0" err="1" smtClean="0">
                          <a:solidFill>
                            <a:schemeClr val="tx1"/>
                          </a:solidFill>
                          <a:latin typeface="Arial"/>
                          <a:ea typeface="Calibri"/>
                          <a:cs typeface="Mangal"/>
                        </a:rPr>
                        <a:t>Brinjal</a:t>
                      </a:r>
                      <a:r>
                        <a:rPr lang="en-GB" sz="1200" kern="1200" dirty="0" smtClean="0">
                          <a:solidFill>
                            <a:schemeClr val="tx1"/>
                          </a:solidFill>
                          <a:latin typeface="Arial"/>
                          <a:ea typeface="Calibri"/>
                          <a:cs typeface="Mangal"/>
                        </a:rPr>
                        <a:t>  </a:t>
                      </a:r>
                      <a:r>
                        <a:rPr lang="en-GB" sz="1200" kern="1200" dirty="0" err="1" smtClean="0">
                          <a:solidFill>
                            <a:schemeClr val="tx1"/>
                          </a:solidFill>
                          <a:latin typeface="Arial"/>
                          <a:ea typeface="Calibri"/>
                          <a:cs typeface="Mangal"/>
                        </a:rPr>
                        <a:t>prodcution</a:t>
                      </a:r>
                      <a:r>
                        <a:rPr lang="en-GB" sz="1200" kern="1200" dirty="0" smtClean="0">
                          <a:solidFill>
                            <a:schemeClr val="tx1"/>
                          </a:solidFill>
                          <a:latin typeface="Arial"/>
                          <a:ea typeface="Calibri"/>
                          <a:cs typeface="Mangal"/>
                        </a:rPr>
                        <a:t> in India) still practice </a:t>
                      </a:r>
                      <a:r>
                        <a:rPr lang="en-GB" sz="1200" kern="1200" dirty="0">
                          <a:solidFill>
                            <a:schemeClr val="tx1"/>
                          </a:solidFill>
                          <a:latin typeface="Arial"/>
                          <a:ea typeface="Calibri"/>
                          <a:cs typeface="Mangal"/>
                        </a:rPr>
                        <a:t>organic farming at </a:t>
                      </a:r>
                      <a:r>
                        <a:rPr lang="en-GB" sz="1200" kern="1200" dirty="0" smtClean="0">
                          <a:solidFill>
                            <a:schemeClr val="tx1"/>
                          </a:solidFill>
                          <a:latin typeface="Arial"/>
                          <a:ea typeface="Calibri"/>
                          <a:cs typeface="Mangal"/>
                        </a:rPr>
                        <a:t>large, </a:t>
                      </a:r>
                      <a:endParaRPr lang="en-IN" sz="1200" kern="1200" dirty="0">
                        <a:solidFill>
                          <a:schemeClr val="tx1"/>
                        </a:solidFill>
                        <a:latin typeface="Arial"/>
                        <a:ea typeface="Calibri"/>
                        <a:cs typeface="Mangal"/>
                      </a:endParaRPr>
                    </a:p>
                  </a:txBody>
                  <a:tcPr marL="27575" marR="27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300" b="1" kern="1200" dirty="0" smtClean="0">
                          <a:solidFill>
                            <a:schemeClr val="tx1"/>
                          </a:solidFill>
                          <a:latin typeface="+mn-lt"/>
                          <a:ea typeface="Calibri"/>
                          <a:cs typeface="Mangal"/>
                        </a:rPr>
                        <a:t>Farmer</a:t>
                      </a:r>
                    </a:p>
                    <a:p>
                      <a:pPr marL="0" marR="0" indent="0" algn="l" defTabSz="914400" rtl="0" eaLnBrk="1" fontAlgn="auto" latinLnBrk="0" hangingPunct="1">
                        <a:lnSpc>
                          <a:spcPct val="115000"/>
                        </a:lnSpc>
                        <a:spcBef>
                          <a:spcPts val="0"/>
                        </a:spcBef>
                        <a:spcAft>
                          <a:spcPts val="0"/>
                        </a:spcAft>
                        <a:buClrTx/>
                        <a:buSzTx/>
                        <a:buFontTx/>
                        <a:buNone/>
                        <a:tabLst/>
                        <a:defRPr/>
                      </a:pPr>
                      <a:r>
                        <a:rPr lang="en-GB" sz="1300" b="1" kern="1200" dirty="0" smtClean="0">
                          <a:solidFill>
                            <a:schemeClr val="tx1"/>
                          </a:solidFill>
                          <a:latin typeface="+mn-lt"/>
                          <a:ea typeface="Calibri"/>
                          <a:cs typeface="Mangal"/>
                        </a:rPr>
                        <a:t>-----</a:t>
                      </a:r>
                    </a:p>
                    <a:p>
                      <a:pPr marL="0" marR="0" indent="0" algn="l" defTabSz="914400" rtl="0" eaLnBrk="1" fontAlgn="auto" latinLnBrk="0" hangingPunct="1">
                        <a:lnSpc>
                          <a:spcPct val="115000"/>
                        </a:lnSpc>
                        <a:spcBef>
                          <a:spcPts val="0"/>
                        </a:spcBef>
                        <a:spcAft>
                          <a:spcPts val="0"/>
                        </a:spcAft>
                        <a:buClrTx/>
                        <a:buSzTx/>
                        <a:buFontTx/>
                        <a:buNone/>
                        <a:tabLst/>
                        <a:defRPr/>
                      </a:pPr>
                      <a:endParaRPr lang="en-GB" sz="1300" b="1" kern="1200" dirty="0" smtClean="0">
                        <a:solidFill>
                          <a:schemeClr val="tx1"/>
                        </a:solidFill>
                        <a:latin typeface="+mn-lt"/>
                        <a:ea typeface="Calibri"/>
                        <a:cs typeface="Mang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300" b="1" kern="1200" dirty="0" smtClean="0">
                          <a:solidFill>
                            <a:schemeClr val="tx1"/>
                          </a:solidFill>
                          <a:latin typeface="+mn-lt"/>
                          <a:ea typeface="Calibri"/>
                          <a:cs typeface="Mangal"/>
                        </a:rPr>
                        <a:t>Non-</a:t>
                      </a:r>
                      <a:r>
                        <a:rPr lang="en-GB" sz="1300" b="1" kern="1200" dirty="0" err="1" smtClean="0">
                          <a:solidFill>
                            <a:schemeClr val="tx1"/>
                          </a:solidFill>
                          <a:latin typeface="+mn-lt"/>
                          <a:ea typeface="Calibri"/>
                          <a:cs typeface="Mangal"/>
                        </a:rPr>
                        <a:t>bt</a:t>
                      </a:r>
                      <a:r>
                        <a:rPr lang="en-GB" sz="1300" b="1" kern="1200" dirty="0" smtClean="0">
                          <a:solidFill>
                            <a:schemeClr val="tx1"/>
                          </a:solidFill>
                          <a:latin typeface="+mn-lt"/>
                          <a:ea typeface="Calibri"/>
                          <a:cs typeface="Mangal"/>
                        </a:rPr>
                        <a:t> farmer</a:t>
                      </a:r>
                    </a:p>
                    <a:p>
                      <a:pPr marL="0" marR="0" indent="0" algn="l" defTabSz="914400" rtl="0" eaLnBrk="1" fontAlgn="auto" latinLnBrk="0" hangingPunct="1">
                        <a:lnSpc>
                          <a:spcPct val="115000"/>
                        </a:lnSpc>
                        <a:spcBef>
                          <a:spcPts val="0"/>
                        </a:spcBef>
                        <a:spcAft>
                          <a:spcPts val="0"/>
                        </a:spcAft>
                        <a:buClrTx/>
                        <a:buSzTx/>
                        <a:buFontTx/>
                        <a:buNone/>
                        <a:tabLst/>
                        <a:defRPr/>
                      </a:pPr>
                      <a:r>
                        <a:rPr lang="en-GB" sz="1300" b="1" kern="1200" dirty="0" smtClean="0">
                          <a:solidFill>
                            <a:schemeClr val="tx1"/>
                          </a:solidFill>
                          <a:latin typeface="+mn-lt"/>
                          <a:ea typeface="Calibri"/>
                          <a:cs typeface="Mangal"/>
                        </a:rPr>
                        <a:t>-----</a:t>
                      </a:r>
                    </a:p>
                    <a:p>
                      <a:pPr marL="0" marR="0" indent="0" algn="l" defTabSz="914400" rtl="0" eaLnBrk="1" fontAlgn="auto" latinLnBrk="0" hangingPunct="1">
                        <a:lnSpc>
                          <a:spcPct val="115000"/>
                        </a:lnSpc>
                        <a:spcBef>
                          <a:spcPts val="0"/>
                        </a:spcBef>
                        <a:spcAft>
                          <a:spcPts val="0"/>
                        </a:spcAft>
                        <a:buClrTx/>
                        <a:buSzTx/>
                        <a:buFontTx/>
                        <a:buNone/>
                        <a:tabLst/>
                        <a:defRPr/>
                      </a:pPr>
                      <a:r>
                        <a:rPr lang="en-GB" sz="1300" b="1" kern="1200" dirty="0" smtClean="0">
                          <a:solidFill>
                            <a:schemeClr val="tx1"/>
                          </a:solidFill>
                          <a:latin typeface="+mn-lt"/>
                          <a:ea typeface="Calibri"/>
                          <a:cs typeface="Mangal"/>
                        </a:rPr>
                        <a:t>Organic Farmer</a:t>
                      </a:r>
                    </a:p>
                    <a:p>
                      <a:pPr marL="0" marR="0" indent="0" algn="l" defTabSz="914400" rtl="0" eaLnBrk="1" fontAlgn="auto" latinLnBrk="0" hangingPunct="1">
                        <a:lnSpc>
                          <a:spcPct val="115000"/>
                        </a:lnSpc>
                        <a:spcBef>
                          <a:spcPts val="0"/>
                        </a:spcBef>
                        <a:spcAft>
                          <a:spcPts val="0"/>
                        </a:spcAft>
                        <a:buClrTx/>
                        <a:buSzTx/>
                        <a:buFontTx/>
                        <a:buNone/>
                        <a:tabLst/>
                        <a:defRPr/>
                      </a:pPr>
                      <a:r>
                        <a:rPr lang="en-GB" sz="1300" b="1" kern="1200" dirty="0" smtClean="0">
                          <a:solidFill>
                            <a:schemeClr val="tx1"/>
                          </a:solidFill>
                          <a:latin typeface="+mn-lt"/>
                          <a:ea typeface="Calibri"/>
                          <a:cs typeface="Mangal"/>
                        </a:rPr>
                        <a:t>------</a:t>
                      </a:r>
                    </a:p>
                  </a:txBody>
                  <a:tcPr marL="27575" marR="27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49" name="Rectangle 1"/>
          <p:cNvSpPr>
            <a:spLocks noChangeArrowheads="1"/>
          </p:cNvSpPr>
          <p:nvPr/>
        </p:nvSpPr>
        <p:spPr bwMode="auto">
          <a:xfrm>
            <a:off x="2432024" y="74712"/>
            <a:ext cx="2536014"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Farmer: Autonomy</a:t>
            </a:r>
            <a:r>
              <a:rPr kumimoji="0" lang="en-GB"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Dignity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797" y="533400"/>
          <a:ext cx="8534402" cy="6019800"/>
        </p:xfrm>
        <a:graphic>
          <a:graphicData uri="http://schemas.openxmlformats.org/drawingml/2006/table">
            <a:tbl>
              <a:tblPr/>
              <a:tblGrid>
                <a:gridCol w="4267201"/>
                <a:gridCol w="4267201"/>
              </a:tblGrid>
              <a:tr h="266307">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300" kern="1200" dirty="0" smtClean="0">
                          <a:solidFill>
                            <a:schemeClr val="tx1"/>
                          </a:solidFill>
                          <a:latin typeface="Arial"/>
                          <a:ea typeface="Calibri"/>
                          <a:cs typeface="Mangal"/>
                        </a:rPr>
                        <a:t>Fair treatment in trade and law; respecting local values and traditions</a:t>
                      </a:r>
                      <a:endParaRPr lang="en-IN" sz="1300" kern="1200" dirty="0">
                        <a:solidFill>
                          <a:schemeClr val="tx1"/>
                        </a:solidFill>
                        <a:latin typeface="Arial"/>
                        <a:ea typeface="Calibri"/>
                        <a:cs typeface="Mangal"/>
                      </a:endParaRPr>
                    </a:p>
                  </a:txBody>
                  <a:tcPr marL="53883" marR="53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IN" sz="1300" kern="1200" dirty="0">
                        <a:solidFill>
                          <a:schemeClr val="tx1"/>
                        </a:solidFill>
                        <a:latin typeface="Arial"/>
                        <a:ea typeface="Calibri"/>
                        <a:cs typeface="Mangal"/>
                      </a:endParaRPr>
                    </a:p>
                  </a:txBody>
                  <a:tcPr marL="53883" marR="53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53493">
                <a:tc>
                  <a:txBody>
                    <a:bodyPr/>
                    <a:lstStyle/>
                    <a:p>
                      <a:pPr marL="0" algn="l" defTabSz="914400" rtl="0" eaLnBrk="1" fontAlgn="base" latinLnBrk="0" hangingPunct="1">
                        <a:lnSpc>
                          <a:spcPct val="115000"/>
                        </a:lnSpc>
                        <a:spcAft>
                          <a:spcPts val="0"/>
                        </a:spcAft>
                      </a:pPr>
                      <a:r>
                        <a:rPr lang="en-GB" sz="1400" b="1" kern="1200" dirty="0" smtClean="0">
                          <a:solidFill>
                            <a:schemeClr val="tx1"/>
                          </a:solidFill>
                          <a:latin typeface="Calibri"/>
                          <a:ea typeface="Calibri"/>
                          <a:cs typeface="Mangal"/>
                        </a:rPr>
                        <a:t>Farmer</a:t>
                      </a:r>
                    </a:p>
                    <a:p>
                      <a:pPr algn="l" eaLnBrk="0" fontAlgn="base" hangingPunct="0">
                        <a:spcAft>
                          <a:spcPts val="0"/>
                        </a:spcAft>
                      </a:pPr>
                      <a:r>
                        <a:rPr lang="en-GB" sz="1400" dirty="0" smtClean="0">
                          <a:latin typeface="Arial"/>
                          <a:ea typeface="Calibri"/>
                          <a:cs typeface="Mangal"/>
                        </a:rPr>
                        <a:t>-</a:t>
                      </a:r>
                      <a:r>
                        <a:rPr lang="en-GB" sz="1400" dirty="0">
                          <a:latin typeface="Arial"/>
                          <a:ea typeface="Calibri"/>
                          <a:cs typeface="Mangal"/>
                        </a:rPr>
                        <a:t>Technology should be based on local specific </a:t>
                      </a:r>
                      <a:r>
                        <a:rPr lang="en-GB" sz="1400" dirty="0" smtClean="0">
                          <a:latin typeface="Arial"/>
                          <a:ea typeface="Calibri"/>
                          <a:cs typeface="Mangal"/>
                        </a:rPr>
                        <a:t>issues.</a:t>
                      </a:r>
                      <a:endParaRPr lang="en-IN" sz="1400" dirty="0">
                        <a:latin typeface="Calibri"/>
                        <a:ea typeface="Times New Roman"/>
                        <a:cs typeface="Mangal"/>
                      </a:endParaRPr>
                    </a:p>
                    <a:p>
                      <a:pPr algn="l">
                        <a:lnSpc>
                          <a:spcPct val="115000"/>
                        </a:lnSpc>
                        <a:spcAft>
                          <a:spcPts val="0"/>
                        </a:spcAft>
                        <a:buFontTx/>
                        <a:buChar char="-"/>
                      </a:pPr>
                      <a:r>
                        <a:rPr lang="en-GB" sz="1400" dirty="0" smtClean="0">
                          <a:latin typeface="Arial"/>
                          <a:ea typeface="Calibri"/>
                          <a:cs typeface="Mangal"/>
                        </a:rPr>
                        <a:t>Pricing </a:t>
                      </a:r>
                      <a:r>
                        <a:rPr lang="en-GB" sz="1400" dirty="0">
                          <a:latin typeface="Arial"/>
                          <a:ea typeface="Calibri"/>
                          <a:cs typeface="Mangal"/>
                        </a:rPr>
                        <a:t>of this technology should be in the reach of small and marginal farmers - 85% are marginal farmers</a:t>
                      </a:r>
                      <a:endParaRPr lang="en-IN" sz="1400" dirty="0">
                        <a:latin typeface="Calibri"/>
                        <a:ea typeface="Calibri"/>
                        <a:cs typeface="Mangal"/>
                      </a:endParaRPr>
                    </a:p>
                    <a:p>
                      <a:pPr algn="l">
                        <a:lnSpc>
                          <a:spcPct val="115000"/>
                        </a:lnSpc>
                        <a:spcAft>
                          <a:spcPts val="0"/>
                        </a:spcAft>
                        <a:buFontTx/>
                        <a:buChar char="-"/>
                      </a:pPr>
                      <a:r>
                        <a:rPr lang="en-GB" sz="1400" dirty="0" smtClean="0">
                          <a:latin typeface="Arial"/>
                          <a:ea typeface="Calibri"/>
                          <a:cs typeface="Mangal"/>
                        </a:rPr>
                        <a:t> </a:t>
                      </a:r>
                      <a:r>
                        <a:rPr lang="en-GB" sz="1400" dirty="0">
                          <a:latin typeface="Arial"/>
                          <a:ea typeface="Calibri"/>
                          <a:cs typeface="Mangal"/>
                        </a:rPr>
                        <a:t>Effect on Exports </a:t>
                      </a:r>
                      <a:r>
                        <a:rPr lang="en-GB" sz="1400" dirty="0" smtClean="0">
                          <a:latin typeface="Arial"/>
                          <a:ea typeface="Calibri"/>
                          <a:cs typeface="Mangal"/>
                        </a:rPr>
                        <a:t>as</a:t>
                      </a:r>
                      <a:r>
                        <a:rPr lang="en-GB" sz="1400" baseline="0" dirty="0" smtClean="0">
                          <a:latin typeface="Arial"/>
                          <a:ea typeface="Calibri"/>
                          <a:cs typeface="Mangal"/>
                        </a:rPr>
                        <a:t> some countries do not import  GM food and vegetables</a:t>
                      </a:r>
                      <a:endParaRPr lang="en-IN" sz="1400" dirty="0">
                        <a:latin typeface="Calibri"/>
                        <a:ea typeface="Calibri"/>
                        <a:cs typeface="Mangal"/>
                      </a:endParaRPr>
                    </a:p>
                    <a:p>
                      <a:pPr algn="l">
                        <a:lnSpc>
                          <a:spcPct val="115000"/>
                        </a:lnSpc>
                        <a:spcAft>
                          <a:spcPts val="0"/>
                        </a:spcAft>
                      </a:pPr>
                      <a:r>
                        <a:rPr lang="en-GB" sz="1400" dirty="0">
                          <a:latin typeface="Calibri"/>
                          <a:ea typeface="Calibri"/>
                          <a:cs typeface="Mangal"/>
                        </a:rPr>
                        <a:t>-</a:t>
                      </a:r>
                      <a:r>
                        <a:rPr lang="en-GB" sz="1400" dirty="0">
                          <a:latin typeface="Arial"/>
                          <a:ea typeface="Calibri"/>
                          <a:cs typeface="Mangal"/>
                        </a:rPr>
                        <a:t> Who will take the responsibility for unforeseen eventualities after introduction of Bt </a:t>
                      </a:r>
                      <a:r>
                        <a:rPr lang="en-GB" sz="1400" dirty="0" err="1">
                          <a:latin typeface="Arial"/>
                          <a:ea typeface="Calibri"/>
                          <a:cs typeface="Mangal"/>
                        </a:rPr>
                        <a:t>Brinjal</a:t>
                      </a:r>
                      <a:endParaRPr lang="en-IN" sz="1400" dirty="0">
                        <a:latin typeface="Calibri"/>
                        <a:ea typeface="Calibri"/>
                        <a:cs typeface="Mangal"/>
                      </a:endParaRPr>
                    </a:p>
                    <a:p>
                      <a:pPr algn="l">
                        <a:lnSpc>
                          <a:spcPct val="115000"/>
                        </a:lnSpc>
                        <a:spcAft>
                          <a:spcPts val="0"/>
                        </a:spcAft>
                      </a:pPr>
                      <a:r>
                        <a:rPr lang="en-US" sz="1400" b="1" dirty="0">
                          <a:latin typeface="Calibri"/>
                          <a:ea typeface="Calibri"/>
                          <a:cs typeface="Mangal"/>
                        </a:rPr>
                        <a:t>Non </a:t>
                      </a:r>
                      <a:r>
                        <a:rPr lang="en-US" sz="1400" b="1" dirty="0" smtClean="0">
                          <a:latin typeface="Calibri"/>
                          <a:ea typeface="Calibri"/>
                          <a:cs typeface="Mangal"/>
                        </a:rPr>
                        <a:t>GM </a:t>
                      </a:r>
                      <a:r>
                        <a:rPr lang="en-US" sz="1400" b="1" dirty="0">
                          <a:latin typeface="Calibri"/>
                          <a:ea typeface="Calibri"/>
                          <a:cs typeface="Mangal"/>
                        </a:rPr>
                        <a:t>farmer</a:t>
                      </a:r>
                      <a:endParaRPr lang="en-IN" sz="1400" dirty="0">
                        <a:latin typeface="Calibri"/>
                        <a:ea typeface="Calibri"/>
                        <a:cs typeface="Mangal"/>
                      </a:endParaRPr>
                    </a:p>
                    <a:p>
                      <a:pPr algn="l">
                        <a:lnSpc>
                          <a:spcPct val="115000"/>
                        </a:lnSpc>
                        <a:spcAft>
                          <a:spcPts val="0"/>
                        </a:spcAft>
                      </a:pPr>
                      <a:r>
                        <a:rPr lang="en-US" sz="1400" b="1" dirty="0">
                          <a:latin typeface="Calibri"/>
                          <a:ea typeface="Calibri"/>
                          <a:cs typeface="Mangal"/>
                        </a:rPr>
                        <a:t>----</a:t>
                      </a:r>
                      <a:endParaRPr lang="en-IN" sz="1400" dirty="0">
                        <a:latin typeface="Calibri"/>
                        <a:ea typeface="Calibri"/>
                        <a:cs typeface="Mangal"/>
                      </a:endParaRPr>
                    </a:p>
                    <a:p>
                      <a:pPr algn="l">
                        <a:lnSpc>
                          <a:spcPct val="115000"/>
                        </a:lnSpc>
                        <a:spcAft>
                          <a:spcPts val="0"/>
                        </a:spcAft>
                      </a:pPr>
                      <a:r>
                        <a:rPr lang="en-US" sz="1400" b="1" dirty="0">
                          <a:latin typeface="Calibri"/>
                          <a:ea typeface="Calibri"/>
                          <a:cs typeface="Mangal"/>
                        </a:rPr>
                        <a:t>Organic </a:t>
                      </a:r>
                      <a:r>
                        <a:rPr lang="en-US" sz="1400" b="1" dirty="0" smtClean="0">
                          <a:latin typeface="Calibri"/>
                          <a:ea typeface="Calibri"/>
                          <a:cs typeface="Mangal"/>
                        </a:rPr>
                        <a:t>farmer</a:t>
                      </a:r>
                      <a:endParaRPr lang="en-IN" sz="1400" dirty="0">
                        <a:latin typeface="Calibri"/>
                        <a:ea typeface="Calibri"/>
                        <a:cs typeface="Mangal"/>
                      </a:endParaRPr>
                    </a:p>
                    <a:p>
                      <a:pPr algn="just">
                        <a:lnSpc>
                          <a:spcPct val="115000"/>
                        </a:lnSpc>
                        <a:spcAft>
                          <a:spcPts val="0"/>
                        </a:spcAft>
                      </a:pPr>
                      <a:r>
                        <a:rPr lang="en-GB" sz="1400" dirty="0" smtClean="0">
                          <a:latin typeface="Arial"/>
                          <a:ea typeface="Calibri"/>
                          <a:cs typeface="Mangal"/>
                        </a:rPr>
                        <a:t>-Alternatives/plurality </a:t>
                      </a:r>
                      <a:r>
                        <a:rPr lang="en-GB" sz="1400" dirty="0">
                          <a:latin typeface="Arial"/>
                          <a:ea typeface="Calibri"/>
                          <a:cs typeface="Mangal"/>
                        </a:rPr>
                        <a:t>of technologies - there are several non-chemical alternatives available for this </a:t>
                      </a:r>
                      <a:endParaRPr lang="en-GB" sz="1400" dirty="0" smtClean="0">
                        <a:latin typeface="Arial"/>
                        <a:ea typeface="Calibri"/>
                        <a:cs typeface="Mangal"/>
                      </a:endParaRPr>
                    </a:p>
                    <a:p>
                      <a:pPr algn="just">
                        <a:lnSpc>
                          <a:spcPct val="115000"/>
                        </a:lnSpc>
                        <a:spcAft>
                          <a:spcPts val="0"/>
                        </a:spcAft>
                      </a:pPr>
                      <a:r>
                        <a:rPr lang="en-GB" sz="1400" dirty="0" smtClean="0">
                          <a:latin typeface="Arial"/>
                          <a:ea typeface="Calibri"/>
                          <a:cs typeface="Mangal"/>
                        </a:rPr>
                        <a:t>-These </a:t>
                      </a:r>
                      <a:r>
                        <a:rPr lang="en-GB" sz="1400" dirty="0">
                          <a:latin typeface="Arial"/>
                          <a:ea typeface="Calibri"/>
                          <a:cs typeface="Mangal"/>
                        </a:rPr>
                        <a:t>alternatives should be evaluated and promoted by scientific institutes instead of bringing in Bt. </a:t>
                      </a:r>
                      <a:endParaRPr lang="en-GB" sz="1400" dirty="0" smtClean="0">
                        <a:latin typeface="Arial"/>
                        <a:ea typeface="Calibri"/>
                        <a:cs typeface="Mangal"/>
                      </a:endParaRPr>
                    </a:p>
                    <a:p>
                      <a:pPr algn="l">
                        <a:lnSpc>
                          <a:spcPct val="115000"/>
                        </a:lnSpc>
                        <a:spcAft>
                          <a:spcPts val="0"/>
                        </a:spcAft>
                      </a:pPr>
                      <a:r>
                        <a:rPr lang="en-US" sz="1400" dirty="0" smtClean="0">
                          <a:latin typeface="Arial"/>
                          <a:ea typeface="Calibri"/>
                          <a:cs typeface="Mangal"/>
                        </a:rPr>
                        <a:t>-</a:t>
                      </a:r>
                      <a:r>
                        <a:rPr lang="en-US" sz="1400" dirty="0">
                          <a:latin typeface="Arial"/>
                          <a:ea typeface="Calibri"/>
                          <a:cs typeface="Mangal"/>
                        </a:rPr>
                        <a:t>Demand for appropriate </a:t>
                      </a:r>
                      <a:r>
                        <a:rPr lang="en-US" sz="1400" dirty="0" smtClean="0">
                          <a:latin typeface="Arial"/>
                          <a:ea typeface="Calibri"/>
                          <a:cs typeface="Mangal"/>
                        </a:rPr>
                        <a:t>technologies- </a:t>
                      </a:r>
                      <a:r>
                        <a:rPr lang="en-GB" sz="1400" dirty="0" smtClean="0">
                          <a:latin typeface="Arial"/>
                          <a:ea typeface="Calibri"/>
                          <a:cs typeface="Mangal"/>
                        </a:rPr>
                        <a:t>No yield differences between organic and chemical methods </a:t>
                      </a:r>
                      <a:r>
                        <a:rPr lang="en-US" sz="1400" dirty="0" smtClean="0">
                          <a:latin typeface="Arial"/>
                          <a:ea typeface="Calibri"/>
                          <a:cs typeface="Mangal"/>
                        </a:rPr>
                        <a:t>  </a:t>
                      </a:r>
                      <a:endParaRPr lang="en-IN" sz="1400" dirty="0">
                        <a:latin typeface="Calibri"/>
                        <a:ea typeface="Calibri"/>
                        <a:cs typeface="Mangal"/>
                      </a:endParaRPr>
                    </a:p>
                  </a:txBody>
                  <a:tcPr marL="53883" marR="53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IN" sz="1400" dirty="0">
                        <a:latin typeface="Calibri"/>
                        <a:ea typeface="Calibri"/>
                        <a:cs typeface="Mangal"/>
                      </a:endParaRPr>
                    </a:p>
                  </a:txBody>
                  <a:tcPr marL="53883" marR="53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3" name="Rectangle 1"/>
          <p:cNvSpPr>
            <a:spLocks noChangeArrowheads="1"/>
          </p:cNvSpPr>
          <p:nvPr/>
        </p:nvSpPr>
        <p:spPr bwMode="auto">
          <a:xfrm>
            <a:off x="3094673" y="43934"/>
            <a:ext cx="2945037" cy="2711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eaLnBrk="0" fontAlgn="base" hangingPunct="0">
              <a:lnSpc>
                <a:spcPts val="1275"/>
              </a:lnSpc>
              <a:spcAft>
                <a:spcPts val="0"/>
              </a:spcAft>
            </a:pPr>
            <a:r>
              <a:rPr kumimoji="0" lang="en-GB"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Farmer: </a:t>
            </a:r>
            <a:r>
              <a:rPr lang="en-GB" sz="1600" b="1" dirty="0" smtClean="0">
                <a:solidFill>
                  <a:srgbClr val="000000"/>
                </a:solidFill>
                <a:latin typeface="Arial"/>
                <a:ea typeface="Times New Roman"/>
                <a:cs typeface="Mangal"/>
              </a:rPr>
              <a:t>Justice as fairness</a:t>
            </a:r>
            <a:endParaRPr lang="en-IN" sz="1600" dirty="0">
              <a:ea typeface="Times New Roman"/>
              <a:cs typeface="Mangal"/>
            </a:endParaRP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GM debate</a:t>
            </a:r>
            <a:endParaRPr lang="en-US" dirty="0"/>
          </a:p>
        </p:txBody>
      </p:sp>
      <p:sp>
        <p:nvSpPr>
          <p:cNvPr id="3" name="Content Placeholder 2"/>
          <p:cNvSpPr>
            <a:spLocks noGrp="1"/>
          </p:cNvSpPr>
          <p:nvPr>
            <p:ph idx="1"/>
          </p:nvPr>
        </p:nvSpPr>
        <p:spPr/>
        <p:txBody>
          <a:bodyPr>
            <a:normAutofit fontScale="92500" lnSpcReduction="10000"/>
          </a:bodyPr>
          <a:lstStyle/>
          <a:p>
            <a:r>
              <a:rPr lang="en-US" sz="2000" dirty="0" smtClean="0"/>
              <a:t>GM debate is intimately connected to interest structures and systems of meaning  of various actors- farmers, scientists, industry, state, regulatory bodies, consumers and civil society and its organizations.</a:t>
            </a:r>
          </a:p>
          <a:p>
            <a:r>
              <a:rPr lang="en-US" sz="2000" dirty="0" smtClean="0"/>
              <a:t>Industry is interested in making profits; scientists in advancing knowledge and patenting it.</a:t>
            </a:r>
          </a:p>
          <a:p>
            <a:r>
              <a:rPr lang="en-US" sz="2000" dirty="0" smtClean="0"/>
              <a:t>Farmers are interested in enhancing the productivity and obtaining quality seed.</a:t>
            </a:r>
          </a:p>
          <a:p>
            <a:r>
              <a:rPr lang="en-US" sz="2000" dirty="0" smtClean="0"/>
              <a:t>Governments have to ensure food production and at the same time minimize the risks and ensure safety of technology through regulatory bodies.</a:t>
            </a:r>
          </a:p>
          <a:p>
            <a:r>
              <a:rPr lang="en-US" sz="2000" dirty="0" smtClean="0"/>
              <a:t>The interests of the consumers are health and safety of food, culturally mediated aesthetic considerations such as size of the grain, shape of the grain, </a:t>
            </a:r>
            <a:r>
              <a:rPr lang="en-US" sz="2000" dirty="0" err="1" smtClean="0"/>
              <a:t>colour</a:t>
            </a:r>
            <a:r>
              <a:rPr lang="en-US" sz="2000" dirty="0" smtClean="0"/>
              <a:t> of the grain, taste, and the meanings they attach to food and the wider environment.</a:t>
            </a:r>
          </a:p>
          <a:p>
            <a:r>
              <a:rPr lang="en-US" sz="2000" dirty="0" smtClean="0"/>
              <a:t>Social acceptability of an innovation is  mediated by cultural values. GM technologies have a potential to transform nature on one hand and social structure and culture on the other simultaneously (</a:t>
            </a:r>
            <a:r>
              <a:rPr lang="en-US" sz="2000" dirty="0" err="1" smtClean="0"/>
              <a:t>Haribabu</a:t>
            </a:r>
            <a:r>
              <a:rPr lang="en-US" sz="2000" dirty="0" smtClean="0"/>
              <a:t> 2004)</a:t>
            </a:r>
          </a:p>
          <a:p>
            <a:endParaRPr lang="en-US" sz="2000" dirty="0" smtClean="0"/>
          </a:p>
          <a:p>
            <a:endParaRPr lang="en-US" dirty="0"/>
          </a:p>
        </p:txBody>
      </p:sp>
    </p:spTree>
  </p:cSld>
  <p:clrMapOvr>
    <a:masterClrMapping/>
  </p:clrMapOvr>
  <p:transition spd="slow">
    <p:dissolve/>
  </p:transition>
</p:sld>
</file>

<file path=ppt/slides/slide4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0" y="914400"/>
          <a:ext cx="7620000" cy="4586835"/>
        </p:xfrm>
        <a:graphic>
          <a:graphicData uri="http://schemas.openxmlformats.org/drawingml/2006/table">
            <a:tbl>
              <a:tblPr/>
              <a:tblGrid>
                <a:gridCol w="3810000"/>
                <a:gridCol w="3810000"/>
              </a:tblGrid>
              <a:tr h="381000">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300" kern="1200" dirty="0" smtClean="0">
                          <a:solidFill>
                            <a:schemeClr val="tx1"/>
                          </a:solidFill>
                          <a:latin typeface="Arial"/>
                          <a:ea typeface="Calibri"/>
                          <a:cs typeface="Mangal"/>
                        </a:rPr>
                        <a:t>nutritional quality and taste</a:t>
                      </a:r>
                      <a:endParaRPr lang="en-IN" sz="1300" kern="1200" dirty="0" smtClean="0">
                        <a:solidFill>
                          <a:schemeClr val="tx1"/>
                        </a:solidFill>
                        <a:latin typeface="Arial"/>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IN" sz="1300" kern="1200" dirty="0">
                        <a:solidFill>
                          <a:schemeClr val="tx1"/>
                        </a:solidFill>
                        <a:latin typeface="Arial"/>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5835">
                <a:tc>
                  <a:txBody>
                    <a:bodyPr/>
                    <a:lstStyle/>
                    <a:p>
                      <a:pPr algn="l">
                        <a:lnSpc>
                          <a:spcPct val="115000"/>
                        </a:lnSpc>
                        <a:spcAft>
                          <a:spcPts val="0"/>
                        </a:spcAft>
                      </a:pPr>
                      <a:r>
                        <a:rPr lang="en-GB" sz="1400" dirty="0" smtClean="0">
                          <a:latin typeface="Arial"/>
                          <a:ea typeface="Calibri"/>
                          <a:cs typeface="Mangal"/>
                        </a:rPr>
                        <a:t>-</a:t>
                      </a:r>
                      <a:r>
                        <a:rPr lang="en-GB" sz="1400" dirty="0">
                          <a:latin typeface="Arial"/>
                          <a:ea typeface="Calibri"/>
                          <a:cs typeface="Mangal"/>
                        </a:rPr>
                        <a:t>People are accepting biotech medical products (Vaccines, Insulin etc,) why not in Food crops</a:t>
                      </a:r>
                      <a:r>
                        <a:rPr lang="en-GB" sz="1400" dirty="0" smtClean="0">
                          <a:latin typeface="Arial"/>
                          <a:ea typeface="Calibri"/>
                          <a:cs typeface="Mangal"/>
                        </a:rPr>
                        <a:t>?</a:t>
                      </a:r>
                    </a:p>
                    <a:p>
                      <a:pPr algn="l">
                        <a:lnSpc>
                          <a:spcPct val="115000"/>
                        </a:lnSpc>
                        <a:spcAft>
                          <a:spcPts val="0"/>
                        </a:spcAft>
                      </a:pPr>
                      <a:endParaRPr lang="en-GB" sz="1400" dirty="0" smtClean="0">
                        <a:latin typeface="Arial"/>
                        <a:ea typeface="Calibri"/>
                        <a:cs typeface="Mang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400" dirty="0" smtClean="0">
                          <a:latin typeface="Arial"/>
                          <a:ea typeface="Calibri"/>
                          <a:cs typeface="Mangal"/>
                        </a:rPr>
                        <a:t>-In </a:t>
                      </a:r>
                      <a:r>
                        <a:rPr lang="en-GB" sz="1400" dirty="0" err="1" smtClean="0">
                          <a:latin typeface="Arial"/>
                          <a:ea typeface="Calibri"/>
                          <a:cs typeface="Mangal"/>
                        </a:rPr>
                        <a:t>Ayurvedic</a:t>
                      </a:r>
                      <a:r>
                        <a:rPr lang="en-GB" sz="1400" dirty="0" smtClean="0">
                          <a:latin typeface="Arial"/>
                          <a:ea typeface="Calibri"/>
                          <a:cs typeface="Mangal"/>
                        </a:rPr>
                        <a:t> medicines without even knowing the medicine what it is people take medicines.</a:t>
                      </a:r>
                    </a:p>
                    <a:p>
                      <a:pPr marL="0" marR="0" indent="0" algn="l" defTabSz="914400" rtl="0" eaLnBrk="1" fontAlgn="auto" latinLnBrk="0" hangingPunct="1">
                        <a:lnSpc>
                          <a:spcPct val="115000"/>
                        </a:lnSpc>
                        <a:spcBef>
                          <a:spcPts val="0"/>
                        </a:spcBef>
                        <a:spcAft>
                          <a:spcPts val="0"/>
                        </a:spcAft>
                        <a:buClrTx/>
                        <a:buSzTx/>
                        <a:buFontTx/>
                        <a:buNone/>
                        <a:tabLst/>
                        <a:defRPr/>
                      </a:pPr>
                      <a:endParaRPr lang="en-GB" sz="1400" dirty="0" smtClean="0">
                        <a:latin typeface="Arial"/>
                        <a:ea typeface="Calibri"/>
                        <a:cs typeface="Mang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400" dirty="0" smtClean="0">
                          <a:latin typeface="Arial"/>
                          <a:ea typeface="Calibri"/>
                          <a:cs typeface="Mangal"/>
                        </a:rPr>
                        <a:t>- Substantial</a:t>
                      </a:r>
                      <a:r>
                        <a:rPr lang="en-GB" sz="1400" baseline="0" dirty="0" smtClean="0">
                          <a:latin typeface="Arial"/>
                          <a:ea typeface="Calibri"/>
                          <a:cs typeface="Mangal"/>
                        </a:rPr>
                        <a:t>  Equivalence - USA</a:t>
                      </a:r>
                      <a:endParaRPr lang="en-GB" sz="1400" dirty="0" smtClean="0">
                        <a:latin typeface="Arial"/>
                        <a:ea typeface="Calibri"/>
                        <a:cs typeface="Mangal"/>
                      </a:endParaRPr>
                    </a:p>
                    <a:p>
                      <a:pPr algn="l">
                        <a:lnSpc>
                          <a:spcPct val="115000"/>
                        </a:lnSpc>
                        <a:spcAft>
                          <a:spcPts val="0"/>
                        </a:spcAft>
                      </a:pPr>
                      <a:r>
                        <a:rPr lang="en-IN" sz="1400" dirty="0" smtClean="0">
                          <a:latin typeface="Calibri"/>
                          <a:ea typeface="Calibri"/>
                          <a:cs typeface="Mangal"/>
                        </a:rPr>
                        <a:t> </a:t>
                      </a:r>
                    </a:p>
                    <a:p>
                      <a:pPr algn="l">
                        <a:lnSpc>
                          <a:spcPct val="115000"/>
                        </a:lnSpc>
                        <a:spcAft>
                          <a:spcPts val="0"/>
                        </a:spcAft>
                      </a:pPr>
                      <a:endParaRPr lang="en-IN" sz="14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600" dirty="0" smtClean="0">
                          <a:latin typeface="Arial"/>
                          <a:ea typeface="Calibri"/>
                          <a:cs typeface="Mangal"/>
                        </a:rPr>
                        <a:t>-</a:t>
                      </a:r>
                      <a:r>
                        <a:rPr lang="en-GB" sz="1400" kern="1200" dirty="0" smtClean="0">
                          <a:solidFill>
                            <a:schemeClr val="tx1"/>
                          </a:solidFill>
                          <a:latin typeface="Arial"/>
                          <a:ea typeface="Calibri"/>
                          <a:cs typeface="Mangal"/>
                        </a:rPr>
                        <a:t>Altering the gene structure and impact on nutrition</a:t>
                      </a:r>
                    </a:p>
                    <a:p>
                      <a:pPr marL="0" marR="0" indent="0" algn="l" defTabSz="914400" rtl="0" eaLnBrk="1" fontAlgn="auto" latinLnBrk="0" hangingPunct="1">
                        <a:lnSpc>
                          <a:spcPct val="115000"/>
                        </a:lnSpc>
                        <a:spcBef>
                          <a:spcPts val="0"/>
                        </a:spcBef>
                        <a:spcAft>
                          <a:spcPts val="0"/>
                        </a:spcAft>
                        <a:buClrTx/>
                        <a:buSzTx/>
                        <a:buFontTx/>
                        <a:buNone/>
                        <a:tabLst/>
                        <a:defRPr/>
                      </a:pPr>
                      <a:r>
                        <a:rPr lang="en-GB" sz="1400" kern="1200" dirty="0" smtClean="0">
                          <a:solidFill>
                            <a:schemeClr val="tx1"/>
                          </a:solidFill>
                          <a:latin typeface="Arial"/>
                          <a:ea typeface="Calibri"/>
                          <a:cs typeface="Mangal"/>
                        </a:rPr>
                        <a:t>-Natural taste will be lost                     </a:t>
                      </a:r>
                    </a:p>
                    <a:p>
                      <a:pPr marL="0" marR="0" indent="0" algn="l" defTabSz="914400" rtl="0" eaLnBrk="1" fontAlgn="auto" latinLnBrk="0" hangingPunct="1">
                        <a:lnSpc>
                          <a:spcPct val="115000"/>
                        </a:lnSpc>
                        <a:spcBef>
                          <a:spcPts val="0"/>
                        </a:spcBef>
                        <a:spcAft>
                          <a:spcPts val="0"/>
                        </a:spcAft>
                        <a:buClrTx/>
                        <a:buSzTx/>
                        <a:buFontTx/>
                        <a:buNone/>
                        <a:tabLst/>
                        <a:defRPr/>
                      </a:pPr>
                      <a:endParaRPr lang="en-IN" sz="1600" dirty="0" smtClean="0">
                        <a:latin typeface="+mn-lt"/>
                        <a:ea typeface="Calibri"/>
                        <a:cs typeface="Mangal"/>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IN" sz="1600" dirty="0" smtClean="0">
                        <a:latin typeface="+mn-lt"/>
                        <a:ea typeface="Calibri"/>
                        <a:cs typeface="Mangal"/>
                      </a:endParaRPr>
                    </a:p>
                    <a:p>
                      <a:pPr algn="l">
                        <a:lnSpc>
                          <a:spcPct val="115000"/>
                        </a:lnSpc>
                        <a:spcAft>
                          <a:spcPts val="0"/>
                        </a:spcAft>
                      </a:pPr>
                      <a:endParaRPr lang="en-US" sz="1600" dirty="0">
                        <a:latin typeface="Times New Roman"/>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7" name="Rectangle 1"/>
          <p:cNvSpPr>
            <a:spLocks noChangeArrowheads="1"/>
          </p:cNvSpPr>
          <p:nvPr/>
        </p:nvSpPr>
        <p:spPr bwMode="auto">
          <a:xfrm>
            <a:off x="1376254" y="43934"/>
            <a:ext cx="4514377"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Consumer/Citizens</a:t>
            </a:r>
            <a:r>
              <a:rPr kumimoji="0" 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en-GB" b="1" dirty="0" smtClean="0">
                <a:latin typeface="Arial"/>
                <a:ea typeface="Calibri"/>
                <a:cs typeface="Mangal"/>
              </a:rPr>
              <a:t>Increased Benefits </a:t>
            </a:r>
            <a:endParaRPr lang="en-IN" dirty="0" smtClean="0">
              <a:ea typeface="Calibri"/>
              <a:cs typeface="Mangal"/>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533400"/>
          <a:ext cx="8229600" cy="6480048"/>
        </p:xfrm>
        <a:graphic>
          <a:graphicData uri="http://schemas.openxmlformats.org/drawingml/2006/table">
            <a:tbl>
              <a:tblPr/>
              <a:tblGrid>
                <a:gridCol w="4114800"/>
                <a:gridCol w="4114800"/>
              </a:tblGrid>
              <a:tr h="381000">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300" kern="1200" dirty="0" smtClean="0">
                          <a:solidFill>
                            <a:schemeClr val="tx1"/>
                          </a:solidFill>
                          <a:latin typeface="Arial"/>
                          <a:ea typeface="Calibri"/>
                          <a:cs typeface="Mangal"/>
                        </a:rPr>
                        <a:t>Safe food; unintended effects on human health</a:t>
                      </a:r>
                      <a:endParaRPr lang="en-IN" sz="1300" kern="1200" dirty="0">
                        <a:solidFill>
                          <a:schemeClr val="tx1"/>
                        </a:solidFill>
                        <a:latin typeface="Arial"/>
                        <a:ea typeface="Calibri"/>
                        <a:cs typeface="Mangal"/>
                      </a:endParaRPr>
                    </a:p>
                  </a:txBody>
                  <a:tcPr marL="46910" marR="469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IN" sz="1300" kern="1200" dirty="0">
                        <a:solidFill>
                          <a:schemeClr val="tx1"/>
                        </a:solidFill>
                        <a:latin typeface="Arial"/>
                        <a:ea typeface="Calibri"/>
                        <a:cs typeface="Mangal"/>
                      </a:endParaRPr>
                    </a:p>
                  </a:txBody>
                  <a:tcPr marL="46910" marR="469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200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b="1" dirty="0" smtClean="0">
                          <a:latin typeface="Arial"/>
                          <a:ea typeface="Calibri"/>
                          <a:cs typeface="Mangal"/>
                        </a:rPr>
                        <a:t>-</a:t>
                      </a:r>
                      <a:r>
                        <a:rPr lang="en-GB" sz="1200" dirty="0" smtClean="0">
                          <a:latin typeface="Arial"/>
                          <a:ea typeface="Calibri"/>
                          <a:cs typeface="Mangal"/>
                        </a:rPr>
                        <a:t>Long-term studies on </a:t>
                      </a:r>
                      <a:r>
                        <a:rPr lang="en-GB" sz="1200" dirty="0" err="1" smtClean="0">
                          <a:latin typeface="Arial"/>
                          <a:ea typeface="Calibri"/>
                          <a:cs typeface="Mangal"/>
                        </a:rPr>
                        <a:t>allergicity</a:t>
                      </a:r>
                      <a:r>
                        <a:rPr lang="en-GB" sz="1200" dirty="0" smtClean="0">
                          <a:latin typeface="Arial"/>
                          <a:ea typeface="Calibri"/>
                          <a:cs typeface="Mangal"/>
                        </a:rPr>
                        <a:t> and Chronic toxicity tests have not been carried</a:t>
                      </a:r>
                      <a:endParaRPr lang="en-IN" sz="1200" dirty="0" smtClean="0">
                        <a:latin typeface="+mn-lt"/>
                        <a:ea typeface="Calibri"/>
                        <a:cs typeface="Mang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200" b="1" kern="1200" dirty="0" smtClean="0">
                          <a:solidFill>
                            <a:schemeClr val="tx1"/>
                          </a:solidFill>
                          <a:latin typeface="Arial"/>
                          <a:ea typeface="Calibri"/>
                          <a:cs typeface="Mangal"/>
                        </a:rPr>
                        <a:t>-</a:t>
                      </a:r>
                      <a:r>
                        <a:rPr lang="en-US" sz="1200" kern="1200" dirty="0" smtClean="0">
                          <a:solidFill>
                            <a:schemeClr val="tx1"/>
                          </a:solidFill>
                          <a:latin typeface="Arial"/>
                          <a:ea typeface="Calibri"/>
                          <a:cs typeface="Mangal"/>
                        </a:rPr>
                        <a:t>Toxic food is not food security.</a:t>
                      </a:r>
                    </a:p>
                    <a:p>
                      <a:pPr marL="0" marR="0" indent="0" algn="l" defTabSz="914400" rtl="0" eaLnBrk="1" fontAlgn="auto" latinLnBrk="0" hangingPunct="1">
                        <a:lnSpc>
                          <a:spcPct val="115000"/>
                        </a:lnSpc>
                        <a:spcBef>
                          <a:spcPts val="0"/>
                        </a:spcBef>
                        <a:spcAft>
                          <a:spcPts val="0"/>
                        </a:spcAft>
                        <a:buClrTx/>
                        <a:buSzTx/>
                        <a:buFontTx/>
                        <a:buNone/>
                        <a:tabLst/>
                        <a:defRPr/>
                      </a:pPr>
                      <a:r>
                        <a:rPr lang="en-GB" sz="1200" b="1" dirty="0" smtClean="0">
                          <a:latin typeface="Arial"/>
                          <a:ea typeface="Calibri"/>
                          <a:cs typeface="Mangal"/>
                        </a:rPr>
                        <a:t>-</a:t>
                      </a:r>
                      <a:r>
                        <a:rPr lang="en-GB" sz="1200" dirty="0" smtClean="0">
                          <a:latin typeface="Arial"/>
                          <a:ea typeface="Calibri"/>
                          <a:cs typeface="Mangal"/>
                        </a:rPr>
                        <a:t>antibiotic resistance markers used in developing</a:t>
                      </a:r>
                      <a:r>
                        <a:rPr lang="en-GB" sz="1200" baseline="0" dirty="0" smtClean="0">
                          <a:latin typeface="Arial"/>
                          <a:ea typeface="Calibri"/>
                          <a:cs typeface="Mangal"/>
                        </a:rPr>
                        <a:t> </a:t>
                      </a:r>
                      <a:r>
                        <a:rPr lang="en-GB" sz="1200" baseline="0" dirty="0" err="1" smtClean="0">
                          <a:latin typeface="Arial"/>
                          <a:ea typeface="Calibri"/>
                          <a:cs typeface="Mangal"/>
                        </a:rPr>
                        <a:t>bt.brinjal</a:t>
                      </a:r>
                      <a:endParaRPr lang="en-IN" sz="1200" dirty="0" smtClean="0">
                        <a:latin typeface="+mn-lt"/>
                        <a:ea typeface="Calibri"/>
                        <a:cs typeface="Mang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200" b="1" dirty="0" smtClean="0">
                          <a:latin typeface="Arial"/>
                          <a:ea typeface="Calibri"/>
                          <a:cs typeface="Mangal"/>
                        </a:rPr>
                        <a:t>-</a:t>
                      </a:r>
                      <a:r>
                        <a:rPr lang="en-GB" sz="1200" dirty="0" smtClean="0">
                          <a:latin typeface="Arial"/>
                          <a:ea typeface="Calibri"/>
                          <a:cs typeface="Mangal"/>
                        </a:rPr>
                        <a:t>Spatial and temporal factors in the Indian context ( 8 Agro climatic zones in India)</a:t>
                      </a:r>
                      <a:endParaRPr lang="en-US" sz="1200" kern="1200" dirty="0" smtClean="0">
                        <a:solidFill>
                          <a:schemeClr val="tx1"/>
                        </a:solidFill>
                        <a:latin typeface="Arial"/>
                        <a:ea typeface="Calibri"/>
                        <a:cs typeface="Mang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200" dirty="0" smtClean="0">
                          <a:latin typeface="Arial"/>
                          <a:ea typeface="Calibri"/>
                          <a:cs typeface="Mangal"/>
                        </a:rPr>
                        <a:t>-Invest adequate resources in </a:t>
                      </a:r>
                      <a:r>
                        <a:rPr lang="en-GB" sz="1200" dirty="0" err="1" smtClean="0">
                          <a:latin typeface="Arial"/>
                          <a:ea typeface="Calibri"/>
                          <a:cs typeface="Mangal"/>
                        </a:rPr>
                        <a:t>biosafety</a:t>
                      </a:r>
                      <a:r>
                        <a:rPr lang="en-GB" sz="1200" dirty="0" smtClean="0">
                          <a:latin typeface="Arial"/>
                          <a:ea typeface="Calibri"/>
                          <a:cs typeface="Mangal"/>
                        </a:rPr>
                        <a:t> testing and monitoring at various stages.</a:t>
                      </a:r>
                      <a:endParaRPr lang="en-IN" sz="1200" dirty="0" smtClean="0">
                        <a:latin typeface="+mn-lt"/>
                        <a:ea typeface="Calibri"/>
                        <a:cs typeface="Mang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200" dirty="0" smtClean="0">
                          <a:latin typeface="Arial"/>
                          <a:ea typeface="Calibri"/>
                          <a:cs typeface="Mangal"/>
                        </a:rPr>
                        <a:t>-No provisions for Post marketing surveillance study</a:t>
                      </a:r>
                    </a:p>
                    <a:p>
                      <a:pPr algn="l">
                        <a:lnSpc>
                          <a:spcPct val="115000"/>
                        </a:lnSpc>
                        <a:spcAft>
                          <a:spcPts val="0"/>
                        </a:spcAft>
                      </a:pPr>
                      <a:r>
                        <a:rPr lang="en-GB" sz="1200" dirty="0" smtClean="0">
                          <a:latin typeface="Arial"/>
                          <a:ea typeface="Calibri"/>
                          <a:cs typeface="Mangal"/>
                        </a:rPr>
                        <a:t>-Genetic contamination of </a:t>
                      </a:r>
                      <a:r>
                        <a:rPr lang="en-GB" sz="1200" dirty="0" err="1" smtClean="0">
                          <a:latin typeface="Arial"/>
                          <a:ea typeface="Calibri"/>
                          <a:cs typeface="Mangal"/>
                        </a:rPr>
                        <a:t>Solanaceae</a:t>
                      </a:r>
                      <a:r>
                        <a:rPr lang="en-GB" sz="1200" dirty="0" smtClean="0">
                          <a:latin typeface="Arial"/>
                          <a:ea typeface="Calibri"/>
                          <a:cs typeface="Mangal"/>
                        </a:rPr>
                        <a:t> family (potato, tomato, chilli)</a:t>
                      </a:r>
                    </a:p>
                    <a:p>
                      <a:pPr marL="0" marR="0" indent="0" algn="l" defTabSz="914400" rtl="0" eaLnBrk="1" fontAlgn="auto" latinLnBrk="0" hangingPunct="1">
                        <a:lnSpc>
                          <a:spcPct val="115000"/>
                        </a:lnSpc>
                        <a:spcBef>
                          <a:spcPts val="0"/>
                        </a:spcBef>
                        <a:spcAft>
                          <a:spcPts val="0"/>
                        </a:spcAft>
                        <a:buClrTx/>
                        <a:buSzTx/>
                        <a:buFontTx/>
                        <a:buNone/>
                        <a:tabLst/>
                        <a:defRPr/>
                      </a:pPr>
                      <a:r>
                        <a:rPr lang="en-GB" sz="1200" dirty="0" smtClean="0">
                          <a:latin typeface="Arial"/>
                          <a:ea typeface="Calibri"/>
                          <a:cs typeface="Mangal"/>
                        </a:rPr>
                        <a:t>-Supposedly Beneficial Product DDT banned Hence precaution</a:t>
                      </a:r>
                      <a:r>
                        <a:rPr lang="en-GB" sz="1200" dirty="0" smtClean="0">
                          <a:latin typeface="Arial"/>
                          <a:ea typeface="Times New Roman"/>
                          <a:cs typeface="Mangal"/>
                        </a:rPr>
                        <a:t>  </a:t>
                      </a:r>
                      <a:endParaRPr lang="en-IN" sz="1200" dirty="0" smtClean="0">
                        <a:latin typeface="+mn-lt"/>
                        <a:ea typeface="Calibri"/>
                        <a:cs typeface="Mang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200" dirty="0" smtClean="0">
                          <a:latin typeface="Arial"/>
                          <a:ea typeface="Calibri"/>
                          <a:cs typeface="Mangal"/>
                        </a:rPr>
                        <a:t>-Implications are different for food and non food crops- </a:t>
                      </a:r>
                      <a:r>
                        <a:rPr lang="en-GB" sz="1200" dirty="0" err="1" smtClean="0">
                          <a:latin typeface="Arial"/>
                          <a:ea typeface="Calibri"/>
                          <a:cs typeface="Mangal"/>
                        </a:rPr>
                        <a:t>bt.cotton</a:t>
                      </a:r>
                      <a:r>
                        <a:rPr lang="en-GB" sz="1200" dirty="0" smtClean="0">
                          <a:latin typeface="Arial"/>
                          <a:ea typeface="Calibri"/>
                          <a:cs typeface="Mangal"/>
                        </a:rPr>
                        <a:t> and </a:t>
                      </a:r>
                      <a:r>
                        <a:rPr lang="en-GB" sz="1200" dirty="0" err="1" smtClean="0">
                          <a:latin typeface="Arial"/>
                          <a:ea typeface="Calibri"/>
                          <a:cs typeface="Mangal"/>
                        </a:rPr>
                        <a:t>bt.Brinjal</a:t>
                      </a:r>
                      <a:endParaRPr lang="en-IN" sz="1200" dirty="0" smtClean="0">
                        <a:latin typeface="+mn-lt"/>
                        <a:ea typeface="Calibri"/>
                        <a:cs typeface="Mangal"/>
                      </a:endParaRPr>
                    </a:p>
                    <a:p>
                      <a:pPr algn="l">
                        <a:lnSpc>
                          <a:spcPct val="115000"/>
                        </a:lnSpc>
                        <a:spcAft>
                          <a:spcPts val="0"/>
                        </a:spcAft>
                        <a:buFontTx/>
                        <a:buNone/>
                      </a:pPr>
                      <a:r>
                        <a:rPr lang="en-GB" sz="1200" dirty="0" smtClean="0">
                          <a:latin typeface="Arial"/>
                          <a:ea typeface="Calibri"/>
                          <a:cs typeface="Mangal"/>
                        </a:rPr>
                        <a:t>-Issues of competence, transparency and the conflict of interest in the regulatory process</a:t>
                      </a:r>
                      <a:endParaRPr lang="en-IN" sz="1200" dirty="0" smtClean="0">
                        <a:latin typeface="+mn-lt"/>
                        <a:ea typeface="Calibri"/>
                        <a:cs typeface="Mangal"/>
                      </a:endParaRPr>
                    </a:p>
                    <a:p>
                      <a:pPr algn="l">
                        <a:lnSpc>
                          <a:spcPct val="115000"/>
                        </a:lnSpc>
                        <a:spcAft>
                          <a:spcPts val="0"/>
                        </a:spcAft>
                      </a:pPr>
                      <a:r>
                        <a:rPr lang="en-GB" sz="1200" dirty="0" smtClean="0">
                          <a:latin typeface="Arial"/>
                          <a:ea typeface="Calibri"/>
                          <a:cs typeface="Mangal"/>
                        </a:rPr>
                        <a:t>-EC </a:t>
                      </a:r>
                      <a:r>
                        <a:rPr lang="en-GB" sz="1200" dirty="0">
                          <a:latin typeface="Arial"/>
                          <a:ea typeface="Calibri"/>
                          <a:cs typeface="Mangal"/>
                        </a:rPr>
                        <a:t>II admitted in a media interview again that several tests on Bt </a:t>
                      </a:r>
                      <a:r>
                        <a:rPr lang="en-GB" sz="1200" dirty="0" err="1">
                          <a:latin typeface="Arial"/>
                          <a:ea typeface="Calibri"/>
                          <a:cs typeface="Mangal"/>
                        </a:rPr>
                        <a:t>Brinjal</a:t>
                      </a:r>
                      <a:r>
                        <a:rPr lang="en-GB" sz="1200" dirty="0">
                          <a:latin typeface="Arial"/>
                          <a:ea typeface="Calibri"/>
                          <a:cs typeface="Mangal"/>
                        </a:rPr>
                        <a:t> were not done and "</a:t>
                      </a:r>
                      <a:r>
                        <a:rPr lang="en-GB" sz="1200" i="1" dirty="0">
                          <a:latin typeface="Arial"/>
                          <a:ea typeface="Calibri"/>
                          <a:cs typeface="Mangal"/>
                        </a:rPr>
                        <a:t>without them, at this stage, we do not know whether Bt </a:t>
                      </a:r>
                      <a:r>
                        <a:rPr lang="en-GB" sz="1200" i="1" dirty="0" err="1">
                          <a:latin typeface="Arial"/>
                          <a:ea typeface="Calibri"/>
                          <a:cs typeface="Mangal"/>
                        </a:rPr>
                        <a:t>Brinjal</a:t>
                      </a:r>
                      <a:r>
                        <a:rPr lang="en-GB" sz="1200" i="1" dirty="0">
                          <a:latin typeface="Arial"/>
                          <a:ea typeface="Calibri"/>
                          <a:cs typeface="Mangal"/>
                        </a:rPr>
                        <a:t> is safe or not</a:t>
                      </a:r>
                      <a:r>
                        <a:rPr lang="en-GB" sz="1200" dirty="0">
                          <a:latin typeface="Arial"/>
                          <a:ea typeface="Calibri"/>
                          <a:cs typeface="Mangal"/>
                        </a:rPr>
                        <a:t>".</a:t>
                      </a:r>
                      <a:endParaRPr lang="en-IN" sz="1200" dirty="0">
                        <a:latin typeface="Calibri"/>
                        <a:ea typeface="Calibri"/>
                        <a:cs typeface="Mangal"/>
                      </a:endParaRPr>
                    </a:p>
                    <a:p>
                      <a:pPr algn="l">
                        <a:lnSpc>
                          <a:spcPct val="115000"/>
                        </a:lnSpc>
                        <a:spcAft>
                          <a:spcPts val="0"/>
                        </a:spcAft>
                      </a:pPr>
                      <a:r>
                        <a:rPr lang="en-GB" sz="1200" dirty="0" smtClean="0">
                          <a:latin typeface="Arial"/>
                          <a:ea typeface="Calibri"/>
                          <a:cs typeface="Mangal"/>
                        </a:rPr>
                        <a:t>-Human </a:t>
                      </a:r>
                      <a:r>
                        <a:rPr lang="en-GB" sz="1200" dirty="0">
                          <a:latin typeface="Arial"/>
                          <a:ea typeface="Calibri"/>
                          <a:cs typeface="Mangal"/>
                        </a:rPr>
                        <a:t>trials as with medicine should be conducted</a:t>
                      </a:r>
                      <a:endParaRPr lang="en-IN" sz="1200" dirty="0">
                        <a:latin typeface="Calibri"/>
                        <a:ea typeface="Calibri"/>
                        <a:cs typeface="Mangal"/>
                      </a:endParaRPr>
                    </a:p>
                    <a:p>
                      <a:pPr algn="l">
                        <a:lnSpc>
                          <a:spcPct val="115000"/>
                        </a:lnSpc>
                        <a:spcAft>
                          <a:spcPts val="0"/>
                        </a:spcAft>
                      </a:pPr>
                      <a:r>
                        <a:rPr lang="en-GB" sz="1200" dirty="0" smtClean="0">
                          <a:latin typeface="Arial"/>
                          <a:ea typeface="Calibri"/>
                          <a:cs typeface="Mangal"/>
                        </a:rPr>
                        <a:t>-External </a:t>
                      </a:r>
                      <a:r>
                        <a:rPr lang="en-GB" sz="1200" dirty="0">
                          <a:latin typeface="Arial"/>
                          <a:ea typeface="Calibri"/>
                          <a:cs typeface="Mangal"/>
                        </a:rPr>
                        <a:t>influence on India's agriculture and food policies (KIA)</a:t>
                      </a:r>
                      <a:endParaRPr lang="en-IN" sz="1200" dirty="0">
                        <a:latin typeface="Calibri"/>
                        <a:ea typeface="Calibri"/>
                        <a:cs typeface="Mangal"/>
                      </a:endParaRPr>
                    </a:p>
                    <a:p>
                      <a:pPr algn="l">
                        <a:lnSpc>
                          <a:spcPct val="115000"/>
                        </a:lnSpc>
                        <a:spcAft>
                          <a:spcPts val="0"/>
                        </a:spcAft>
                        <a:buFontTx/>
                        <a:buNone/>
                      </a:pPr>
                      <a:r>
                        <a:rPr lang="en-GB" sz="1200" dirty="0" smtClean="0">
                          <a:latin typeface="Arial"/>
                          <a:ea typeface="Calibri"/>
                          <a:cs typeface="Mangal"/>
                        </a:rPr>
                        <a:t>-real </a:t>
                      </a:r>
                      <a:r>
                        <a:rPr lang="en-GB" sz="1200" dirty="0">
                          <a:latin typeface="Arial"/>
                          <a:ea typeface="Calibri"/>
                          <a:cs typeface="Mangal"/>
                        </a:rPr>
                        <a:t>truth behind slogans like “Green Revolution” has been </a:t>
                      </a:r>
                      <a:r>
                        <a:rPr lang="en-GB" sz="1200" dirty="0" smtClean="0">
                          <a:latin typeface="Arial"/>
                          <a:ea typeface="Calibri"/>
                          <a:cs typeface="Mangal"/>
                        </a:rPr>
                        <a:t>exposed</a:t>
                      </a:r>
                    </a:p>
                    <a:p>
                      <a:pPr marL="0" marR="0" indent="0" algn="l" defTabSz="914400" rtl="0" eaLnBrk="1" fontAlgn="auto" latinLnBrk="0" hangingPunct="1">
                        <a:lnSpc>
                          <a:spcPct val="115000"/>
                        </a:lnSpc>
                        <a:spcBef>
                          <a:spcPts val="0"/>
                        </a:spcBef>
                        <a:spcAft>
                          <a:spcPts val="0"/>
                        </a:spcAft>
                        <a:buClrTx/>
                        <a:buSzTx/>
                        <a:buFontTx/>
                        <a:buNone/>
                        <a:tabLst/>
                        <a:defRPr/>
                      </a:pPr>
                      <a:r>
                        <a:rPr lang="en-GB" sz="1200" dirty="0" smtClean="0">
                          <a:latin typeface="Arial"/>
                          <a:ea typeface="Calibri"/>
                          <a:cs typeface="Mangal"/>
                        </a:rPr>
                        <a:t>-No action plan for quick withdrawal, if, detrimental effects are observed</a:t>
                      </a:r>
                    </a:p>
                    <a:p>
                      <a:pPr algn="l">
                        <a:lnSpc>
                          <a:spcPct val="115000"/>
                        </a:lnSpc>
                        <a:spcAft>
                          <a:spcPts val="0"/>
                        </a:spcAft>
                        <a:buFontTx/>
                        <a:buChar char="-"/>
                      </a:pPr>
                      <a:endParaRPr lang="en-IN" sz="1200" dirty="0">
                        <a:latin typeface="Calibri"/>
                        <a:ea typeface="Calibri"/>
                        <a:cs typeface="Mangal"/>
                      </a:endParaRPr>
                    </a:p>
                    <a:p>
                      <a:pPr algn="l">
                        <a:lnSpc>
                          <a:spcPct val="115000"/>
                        </a:lnSpc>
                        <a:spcAft>
                          <a:spcPts val="0"/>
                        </a:spcAft>
                      </a:pPr>
                      <a:endParaRPr lang="en-IN" sz="1200" dirty="0">
                        <a:latin typeface="Calibri"/>
                        <a:ea typeface="Calibri"/>
                        <a:cs typeface="Mangal"/>
                      </a:endParaRPr>
                    </a:p>
                  </a:txBody>
                  <a:tcPr marL="46910" marR="469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US" sz="1800" kern="1200" dirty="0" smtClean="0">
                          <a:solidFill>
                            <a:schemeClr val="tx1"/>
                          </a:solidFill>
                          <a:latin typeface="+mn-lt"/>
                          <a:ea typeface="+mn-ea"/>
                          <a:cs typeface="+mn-cs"/>
                        </a:rPr>
                        <a:t>-</a:t>
                      </a:r>
                      <a:r>
                        <a:rPr lang="en-US" sz="1200" kern="1200" dirty="0" smtClean="0">
                          <a:solidFill>
                            <a:schemeClr val="tx1"/>
                          </a:solidFill>
                          <a:latin typeface="Arial"/>
                          <a:ea typeface="Calibri"/>
                          <a:cs typeface="Mangal"/>
                        </a:rPr>
                        <a:t>Bacteria are microscopic and they need not necessarily enter the food chain only through Bt </a:t>
                      </a:r>
                      <a:r>
                        <a:rPr lang="en-US" sz="1200" kern="1200" dirty="0" err="1" smtClean="0">
                          <a:solidFill>
                            <a:schemeClr val="tx1"/>
                          </a:solidFill>
                          <a:latin typeface="Arial"/>
                          <a:ea typeface="Calibri"/>
                          <a:cs typeface="Mangal"/>
                        </a:rPr>
                        <a:t>Brinjal</a:t>
                      </a:r>
                      <a:r>
                        <a:rPr lang="en-US" sz="1200" kern="1200" dirty="0" smtClean="0">
                          <a:solidFill>
                            <a:schemeClr val="tx1"/>
                          </a:solidFill>
                          <a:latin typeface="Arial"/>
                          <a:ea typeface="Calibri"/>
                          <a:cs typeface="Mangal"/>
                        </a:rPr>
                        <a:t> as they can enter it other wise also. </a:t>
                      </a:r>
                    </a:p>
                    <a:p>
                      <a:pPr marL="0" marR="0" indent="0" algn="l" defTabSz="914400" rtl="0" eaLnBrk="1" fontAlgn="auto" latinLnBrk="0" hangingPunct="1">
                        <a:lnSpc>
                          <a:spcPct val="115000"/>
                        </a:lnSpc>
                        <a:spcBef>
                          <a:spcPts val="0"/>
                        </a:spcBef>
                        <a:spcAft>
                          <a:spcPts val="0"/>
                        </a:spcAft>
                        <a:buClrTx/>
                        <a:buSzTx/>
                        <a:buFontTx/>
                        <a:buNone/>
                        <a:tabLst/>
                        <a:defRPr/>
                      </a:pPr>
                      <a:endParaRPr lang="en-GB" sz="1200" dirty="0" smtClean="0">
                        <a:latin typeface="Arial"/>
                        <a:ea typeface="Calibri"/>
                        <a:cs typeface="Mang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200" dirty="0" smtClean="0">
                          <a:latin typeface="Arial"/>
                          <a:ea typeface="Calibri"/>
                          <a:cs typeface="Mangal"/>
                        </a:rPr>
                        <a:t>-Bt protein degrades in human body</a:t>
                      </a:r>
                    </a:p>
                    <a:p>
                      <a:pPr marL="0" marR="0" indent="0" algn="l" defTabSz="914400" rtl="0" eaLnBrk="1" fontAlgn="auto" latinLnBrk="0" hangingPunct="1">
                        <a:lnSpc>
                          <a:spcPct val="115000"/>
                        </a:lnSpc>
                        <a:spcBef>
                          <a:spcPts val="0"/>
                        </a:spcBef>
                        <a:spcAft>
                          <a:spcPts val="0"/>
                        </a:spcAft>
                        <a:buClrTx/>
                        <a:buSzTx/>
                        <a:buFontTx/>
                        <a:buNone/>
                        <a:tabLst/>
                        <a:defRPr/>
                      </a:pPr>
                      <a:endParaRPr lang="en-GB" sz="1200" dirty="0" smtClean="0">
                        <a:latin typeface="Arial"/>
                        <a:ea typeface="Calibri"/>
                        <a:cs typeface="Mang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200" dirty="0" smtClean="0">
                          <a:latin typeface="Arial"/>
                          <a:ea typeface="Calibri"/>
                          <a:cs typeface="Mangal"/>
                        </a:rPr>
                        <a:t>-No Evidence to show GM foods are harmful.</a:t>
                      </a:r>
                      <a:endParaRPr lang="en-IN" sz="1200" dirty="0" smtClean="0">
                        <a:latin typeface="+mn-lt"/>
                        <a:ea typeface="Calibri"/>
                        <a:cs typeface="Mangal"/>
                      </a:endParaRPr>
                    </a:p>
                    <a:p>
                      <a:pPr marL="0" algn="l" defTabSz="914400" rtl="0" eaLnBrk="1" latinLnBrk="0" hangingPunct="1">
                        <a:lnSpc>
                          <a:spcPct val="115000"/>
                        </a:lnSpc>
                        <a:spcAft>
                          <a:spcPts val="0"/>
                        </a:spcAft>
                      </a:pPr>
                      <a:endParaRPr lang="en-IN" sz="1200" kern="1200" dirty="0">
                        <a:solidFill>
                          <a:schemeClr val="tx1"/>
                        </a:solidFill>
                        <a:latin typeface="Arial"/>
                        <a:ea typeface="Calibri"/>
                        <a:cs typeface="Mangal"/>
                      </a:endParaRPr>
                    </a:p>
                  </a:txBody>
                  <a:tcPr marL="46910" marR="469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121" name="Rectangle 1"/>
          <p:cNvSpPr>
            <a:spLocks noChangeArrowheads="1"/>
          </p:cNvSpPr>
          <p:nvPr/>
        </p:nvSpPr>
        <p:spPr bwMode="auto">
          <a:xfrm>
            <a:off x="863293" y="74712"/>
            <a:ext cx="6223307"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n-US"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Consumer/Citizens:</a:t>
            </a:r>
            <a:r>
              <a:rPr kumimoji="0" lang="en-GB"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en-GB" sz="1400" b="1" dirty="0" smtClean="0">
                <a:latin typeface="Arial"/>
                <a:ea typeface="Calibri"/>
                <a:cs typeface="Mangal"/>
              </a:rPr>
              <a:t>Reduced Harm</a:t>
            </a:r>
            <a:endParaRPr lang="en-IN" sz="1400" dirty="0" smtClean="0">
              <a:ea typeface="Calibri"/>
              <a:cs typeface="Mangal"/>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3399" y="457201"/>
          <a:ext cx="8305800" cy="6105282"/>
        </p:xfrm>
        <a:graphic>
          <a:graphicData uri="http://schemas.openxmlformats.org/drawingml/2006/table">
            <a:tbl>
              <a:tblPr/>
              <a:tblGrid>
                <a:gridCol w="4152900"/>
                <a:gridCol w="4152900"/>
              </a:tblGrid>
              <a:tr h="446394">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300" kern="1200" dirty="0" smtClean="0">
                          <a:solidFill>
                            <a:schemeClr val="tx1"/>
                          </a:solidFill>
                          <a:latin typeface="Arial"/>
                          <a:ea typeface="Calibri"/>
                          <a:cs typeface="Mangal"/>
                        </a:rPr>
                        <a:t>Labelling Access to alternatives; public participation in decision- making</a:t>
                      </a:r>
                      <a:endParaRPr lang="en-IN" sz="1300" kern="1200" dirty="0">
                        <a:solidFill>
                          <a:schemeClr val="tx1"/>
                        </a:solidFill>
                        <a:latin typeface="Arial"/>
                        <a:ea typeface="Calibri"/>
                        <a:cs typeface="Mangal"/>
                      </a:endParaRPr>
                    </a:p>
                  </a:txBody>
                  <a:tcPr marL="43621" marR="43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IN" sz="1300" kern="1200" dirty="0">
                        <a:solidFill>
                          <a:schemeClr val="tx1"/>
                        </a:solidFill>
                        <a:latin typeface="Arial"/>
                        <a:ea typeface="Calibri"/>
                        <a:cs typeface="Mangal"/>
                      </a:endParaRPr>
                    </a:p>
                  </a:txBody>
                  <a:tcPr marL="43621" marR="43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9606">
                <a:tc>
                  <a:txBody>
                    <a:bodyPr/>
                    <a:lstStyle/>
                    <a:p>
                      <a:pPr marL="0" algn="l" defTabSz="914400" rtl="0" eaLnBrk="1" latinLnBrk="0" hangingPunct="1">
                        <a:lnSpc>
                          <a:spcPct val="115000"/>
                        </a:lnSpc>
                        <a:spcAft>
                          <a:spcPts val="0"/>
                        </a:spcAft>
                      </a:pPr>
                      <a:r>
                        <a:rPr lang="en-GB" sz="1200" kern="1200" dirty="0" smtClean="0">
                          <a:solidFill>
                            <a:schemeClr val="tx1"/>
                          </a:solidFill>
                          <a:latin typeface="Arial"/>
                          <a:ea typeface="Calibri"/>
                          <a:cs typeface="Mangal"/>
                        </a:rPr>
                        <a:t>-Labelling </a:t>
                      </a:r>
                      <a:r>
                        <a:rPr lang="en-GB" sz="1200" kern="1200" dirty="0">
                          <a:solidFill>
                            <a:schemeClr val="tx1"/>
                          </a:solidFill>
                          <a:latin typeface="Arial"/>
                          <a:ea typeface="Calibri"/>
                          <a:cs typeface="Mangal"/>
                        </a:rPr>
                        <a:t>of </a:t>
                      </a:r>
                      <a:r>
                        <a:rPr lang="en-GB" sz="1200" kern="1200" dirty="0" err="1">
                          <a:solidFill>
                            <a:schemeClr val="tx1"/>
                          </a:solidFill>
                          <a:latin typeface="Arial"/>
                          <a:ea typeface="Calibri"/>
                          <a:cs typeface="Mangal"/>
                        </a:rPr>
                        <a:t>Bt.brinjal</a:t>
                      </a:r>
                      <a:r>
                        <a:rPr lang="en-GB" sz="1200" kern="1200" dirty="0">
                          <a:solidFill>
                            <a:schemeClr val="tx1"/>
                          </a:solidFill>
                          <a:latin typeface="Arial"/>
                          <a:ea typeface="Calibri"/>
                          <a:cs typeface="Mangal"/>
                        </a:rPr>
                        <a:t> is </a:t>
                      </a:r>
                      <a:r>
                        <a:rPr lang="en-GB" sz="1200" kern="1200" dirty="0" smtClean="0">
                          <a:solidFill>
                            <a:schemeClr val="tx1"/>
                          </a:solidFill>
                          <a:latin typeface="Arial"/>
                          <a:ea typeface="Calibri"/>
                          <a:cs typeface="Mangal"/>
                        </a:rPr>
                        <a:t>needed and right to informed choice </a:t>
                      </a:r>
                      <a:endParaRPr lang="en-IN" sz="1200" kern="1200" dirty="0">
                        <a:solidFill>
                          <a:schemeClr val="tx1"/>
                        </a:solidFill>
                        <a:latin typeface="Arial"/>
                        <a:ea typeface="Calibri"/>
                        <a:cs typeface="Mangal"/>
                      </a:endParaRPr>
                    </a:p>
                    <a:p>
                      <a:pPr marL="0" algn="l" defTabSz="914400" rtl="0" eaLnBrk="1" latinLnBrk="0" hangingPunct="1">
                        <a:lnSpc>
                          <a:spcPct val="115000"/>
                        </a:lnSpc>
                        <a:spcAft>
                          <a:spcPts val="0"/>
                        </a:spcAft>
                      </a:pPr>
                      <a:r>
                        <a:rPr lang="en-US" sz="1200" kern="1200" dirty="0" smtClean="0">
                          <a:solidFill>
                            <a:schemeClr val="tx1"/>
                          </a:solidFill>
                          <a:latin typeface="Arial"/>
                          <a:ea typeface="Calibri"/>
                          <a:cs typeface="Mangal"/>
                        </a:rPr>
                        <a:t>-</a:t>
                      </a:r>
                      <a:r>
                        <a:rPr lang="en-GB" sz="1200" kern="1200" dirty="0" smtClean="0">
                          <a:solidFill>
                            <a:schemeClr val="tx1"/>
                          </a:solidFill>
                          <a:latin typeface="Arial"/>
                          <a:ea typeface="Calibri"/>
                          <a:cs typeface="Mangal"/>
                        </a:rPr>
                        <a:t>Perceived deprivation </a:t>
                      </a:r>
                      <a:r>
                        <a:rPr lang="en-GB" sz="1200" kern="1200" dirty="0">
                          <a:solidFill>
                            <a:schemeClr val="tx1"/>
                          </a:solidFill>
                          <a:latin typeface="Arial"/>
                          <a:ea typeface="Calibri"/>
                          <a:cs typeface="Mangal"/>
                        </a:rPr>
                        <a:t>of a cheap and excellent source of vitamins, minerals and </a:t>
                      </a:r>
                      <a:r>
                        <a:rPr lang="en-GB" sz="1200" kern="1200" dirty="0" smtClean="0">
                          <a:solidFill>
                            <a:schemeClr val="tx1"/>
                          </a:solidFill>
                          <a:latin typeface="Arial"/>
                          <a:ea typeface="Calibri"/>
                          <a:cs typeface="Mangal"/>
                        </a:rPr>
                        <a:t> </a:t>
                      </a:r>
                      <a:r>
                        <a:rPr lang="en-GB" sz="1200" kern="1200" dirty="0">
                          <a:solidFill>
                            <a:schemeClr val="tx1"/>
                          </a:solidFill>
                          <a:latin typeface="Arial"/>
                          <a:ea typeface="Calibri"/>
                          <a:cs typeface="Mangal"/>
                        </a:rPr>
                        <a:t>proteins</a:t>
                      </a:r>
                      <a:r>
                        <a:rPr lang="en-GB" sz="1200" kern="1200" dirty="0" smtClean="0">
                          <a:solidFill>
                            <a:schemeClr val="tx1"/>
                          </a:solidFill>
                          <a:latin typeface="Arial"/>
                          <a:ea typeface="Calibri"/>
                          <a:cs typeface="Mangal"/>
                        </a:rPr>
                        <a:t>.</a:t>
                      </a:r>
                    </a:p>
                    <a:p>
                      <a:pPr marL="0" algn="l" defTabSz="914400" rtl="0" eaLnBrk="1" latinLnBrk="0" hangingPunct="1">
                        <a:lnSpc>
                          <a:spcPct val="115000"/>
                        </a:lnSpc>
                        <a:spcAft>
                          <a:spcPts val="0"/>
                        </a:spcAft>
                      </a:pPr>
                      <a:endParaRPr lang="en-IN" sz="1200" kern="1200" dirty="0">
                        <a:solidFill>
                          <a:schemeClr val="tx1"/>
                        </a:solidFill>
                        <a:latin typeface="Arial"/>
                        <a:ea typeface="Calibri"/>
                        <a:cs typeface="Mangal"/>
                      </a:endParaRPr>
                    </a:p>
                    <a:p>
                      <a:pPr marL="0" algn="l" defTabSz="914400" rtl="0" eaLnBrk="1" latinLnBrk="0" hangingPunct="1">
                        <a:lnSpc>
                          <a:spcPct val="115000"/>
                        </a:lnSpc>
                        <a:spcAft>
                          <a:spcPts val="0"/>
                        </a:spcAft>
                        <a:buFontTx/>
                        <a:buNone/>
                      </a:pPr>
                      <a:r>
                        <a:rPr lang="en-GB" sz="1200" kern="1200" dirty="0" smtClean="0">
                          <a:solidFill>
                            <a:schemeClr val="tx1"/>
                          </a:solidFill>
                          <a:latin typeface="Arial"/>
                          <a:ea typeface="Calibri"/>
                          <a:cs typeface="Mangal"/>
                        </a:rPr>
                        <a:t>-Violation of Consumer </a:t>
                      </a:r>
                      <a:r>
                        <a:rPr lang="en-GB" sz="1200" kern="1200" dirty="0">
                          <a:solidFill>
                            <a:schemeClr val="tx1"/>
                          </a:solidFill>
                          <a:latin typeface="Arial"/>
                          <a:ea typeface="Calibri"/>
                          <a:cs typeface="Mangal"/>
                        </a:rPr>
                        <a:t>Protection Act </a:t>
                      </a:r>
                      <a:r>
                        <a:rPr lang="en-GB" sz="1200" kern="1200" dirty="0" smtClean="0">
                          <a:solidFill>
                            <a:schemeClr val="tx1"/>
                          </a:solidFill>
                          <a:latin typeface="Arial"/>
                          <a:ea typeface="Calibri"/>
                          <a:cs typeface="Mangal"/>
                        </a:rPr>
                        <a:t>1986 -Infringement of the individual's right to information </a:t>
                      </a:r>
                      <a:br>
                        <a:rPr lang="en-GB" sz="1200" kern="1200" dirty="0" smtClean="0">
                          <a:solidFill>
                            <a:schemeClr val="tx1"/>
                          </a:solidFill>
                          <a:latin typeface="Arial"/>
                          <a:ea typeface="Calibri"/>
                          <a:cs typeface="Mangal"/>
                        </a:rPr>
                      </a:br>
                      <a:r>
                        <a:rPr lang="en-GB" sz="1200" kern="1200" dirty="0" smtClean="0">
                          <a:solidFill>
                            <a:schemeClr val="tx1"/>
                          </a:solidFill>
                          <a:latin typeface="Arial"/>
                          <a:ea typeface="Calibri"/>
                          <a:cs typeface="Mangal"/>
                        </a:rPr>
                        <a:t>-Traditional </a:t>
                      </a:r>
                      <a:r>
                        <a:rPr lang="en-GB" sz="1200" kern="1200" dirty="0" err="1" smtClean="0">
                          <a:solidFill>
                            <a:schemeClr val="tx1"/>
                          </a:solidFill>
                          <a:latin typeface="Arial"/>
                          <a:ea typeface="Calibri"/>
                          <a:cs typeface="Mangal"/>
                        </a:rPr>
                        <a:t>brinjal</a:t>
                      </a:r>
                      <a:r>
                        <a:rPr lang="en-GB" sz="1200" kern="1200" dirty="0" smtClean="0">
                          <a:solidFill>
                            <a:schemeClr val="tx1"/>
                          </a:solidFill>
                          <a:latin typeface="Arial"/>
                          <a:ea typeface="Calibri"/>
                          <a:cs typeface="Mangal"/>
                        </a:rPr>
                        <a:t> varieties will not be available in the market</a:t>
                      </a:r>
                    </a:p>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smtClean="0">
                          <a:solidFill>
                            <a:schemeClr val="tx1"/>
                          </a:solidFill>
                          <a:latin typeface="Arial"/>
                          <a:ea typeface="Calibri"/>
                          <a:cs typeface="Mangal"/>
                        </a:rPr>
                        <a:t>-Un acceptable to Indian Ethos - GM seeds contain genes of animals and insects -concerns </a:t>
                      </a:r>
                      <a:r>
                        <a:rPr lang="en-GB" sz="1200" kern="1200" dirty="0">
                          <a:solidFill>
                            <a:schemeClr val="tx1"/>
                          </a:solidFill>
                          <a:latin typeface="Arial"/>
                          <a:ea typeface="Calibri"/>
                          <a:cs typeface="Mangal"/>
                        </a:rPr>
                        <a:t>of Vegetarians</a:t>
                      </a:r>
                      <a:endParaRPr lang="en-IN" sz="1200" kern="1200" dirty="0">
                        <a:solidFill>
                          <a:schemeClr val="tx1"/>
                        </a:solidFill>
                        <a:latin typeface="Arial"/>
                        <a:ea typeface="Calibri"/>
                        <a:cs typeface="Mangal"/>
                      </a:endParaRPr>
                    </a:p>
                    <a:p>
                      <a:pPr marL="0" algn="l" defTabSz="914400" rtl="0" eaLnBrk="1" latinLnBrk="0" hangingPunct="1">
                        <a:lnSpc>
                          <a:spcPct val="115000"/>
                        </a:lnSpc>
                        <a:spcAft>
                          <a:spcPts val="0"/>
                        </a:spcAft>
                      </a:pPr>
                      <a:r>
                        <a:rPr lang="en-GB" sz="1200" kern="1200" dirty="0">
                          <a:solidFill>
                            <a:schemeClr val="tx1"/>
                          </a:solidFill>
                          <a:latin typeface="Arial"/>
                          <a:ea typeface="Calibri"/>
                          <a:cs typeface="Mangal"/>
                        </a:rPr>
                        <a:t>-</a:t>
                      </a:r>
                      <a:r>
                        <a:rPr lang="en-GB" sz="1200" kern="1200" dirty="0" smtClean="0">
                          <a:solidFill>
                            <a:schemeClr val="tx1"/>
                          </a:solidFill>
                          <a:latin typeface="Arial"/>
                          <a:ea typeface="Calibri"/>
                          <a:cs typeface="Mangal"/>
                        </a:rPr>
                        <a:t>Objections </a:t>
                      </a:r>
                      <a:r>
                        <a:rPr lang="en-GB" sz="1200" kern="1200" dirty="0">
                          <a:solidFill>
                            <a:schemeClr val="tx1"/>
                          </a:solidFill>
                          <a:latin typeface="Arial"/>
                          <a:ea typeface="Calibri"/>
                          <a:cs typeface="Mangal"/>
                        </a:rPr>
                        <a:t>on Religious </a:t>
                      </a:r>
                      <a:r>
                        <a:rPr lang="en-GB" sz="1200" kern="1200" dirty="0" smtClean="0">
                          <a:solidFill>
                            <a:schemeClr val="tx1"/>
                          </a:solidFill>
                          <a:latin typeface="Arial"/>
                          <a:ea typeface="Calibri"/>
                          <a:cs typeface="Mangal"/>
                        </a:rPr>
                        <a:t>grounds -</a:t>
                      </a:r>
                      <a:r>
                        <a:rPr lang="en-GB" sz="1200" kern="1200" dirty="0" err="1" smtClean="0">
                          <a:solidFill>
                            <a:schemeClr val="tx1"/>
                          </a:solidFill>
                          <a:latin typeface="Arial"/>
                          <a:ea typeface="Calibri"/>
                          <a:cs typeface="Mangal"/>
                        </a:rPr>
                        <a:t>Mattu</a:t>
                      </a:r>
                      <a:r>
                        <a:rPr lang="en-GB" sz="1200" kern="1200" dirty="0" smtClean="0">
                          <a:solidFill>
                            <a:schemeClr val="tx1"/>
                          </a:solidFill>
                          <a:latin typeface="Arial"/>
                          <a:ea typeface="Calibri"/>
                          <a:cs typeface="Mangal"/>
                        </a:rPr>
                        <a:t> </a:t>
                      </a:r>
                      <a:r>
                        <a:rPr lang="en-GB" sz="1200" kern="1200" dirty="0" err="1" smtClean="0">
                          <a:solidFill>
                            <a:schemeClr val="tx1"/>
                          </a:solidFill>
                          <a:latin typeface="Arial"/>
                          <a:ea typeface="Calibri"/>
                          <a:cs typeface="Mangal"/>
                        </a:rPr>
                        <a:t>Gulla</a:t>
                      </a:r>
                      <a:r>
                        <a:rPr lang="en-GB" sz="1200" kern="1200" dirty="0" smtClean="0">
                          <a:solidFill>
                            <a:schemeClr val="tx1"/>
                          </a:solidFill>
                          <a:latin typeface="Arial"/>
                          <a:ea typeface="Calibri"/>
                          <a:cs typeface="Mangal"/>
                        </a:rPr>
                        <a:t>  </a:t>
                      </a:r>
                      <a:r>
                        <a:rPr lang="en-GB" sz="1200" kern="1200" dirty="0" err="1" smtClean="0">
                          <a:solidFill>
                            <a:schemeClr val="tx1"/>
                          </a:solidFill>
                          <a:latin typeface="Arial"/>
                          <a:ea typeface="Calibri"/>
                          <a:cs typeface="Mangal"/>
                        </a:rPr>
                        <a:t>brinjal</a:t>
                      </a:r>
                      <a:r>
                        <a:rPr lang="en-GB" sz="1200" kern="1200" dirty="0" smtClean="0">
                          <a:solidFill>
                            <a:schemeClr val="tx1"/>
                          </a:solidFill>
                          <a:latin typeface="Arial"/>
                          <a:ea typeface="Calibri"/>
                          <a:cs typeface="Mangal"/>
                        </a:rPr>
                        <a:t> variety</a:t>
                      </a:r>
                    </a:p>
                    <a:p>
                      <a:pPr marL="0" algn="l" defTabSz="914400" rtl="0" eaLnBrk="1" latinLnBrk="0" hangingPunct="1">
                        <a:lnSpc>
                          <a:spcPct val="115000"/>
                        </a:lnSpc>
                        <a:spcAft>
                          <a:spcPts val="0"/>
                        </a:spcAft>
                      </a:pPr>
                      <a:r>
                        <a:rPr lang="en-GB" sz="1200" kern="1200" dirty="0" smtClean="0">
                          <a:solidFill>
                            <a:schemeClr val="tx1"/>
                          </a:solidFill>
                          <a:latin typeface="Arial"/>
                          <a:ea typeface="Calibri"/>
                          <a:cs typeface="Mangal"/>
                        </a:rPr>
                        <a:t>-Attempts to push GM foods into India are a form of “food colonialism” and an attack on India's food sovereignty.</a:t>
                      </a:r>
                    </a:p>
                    <a:p>
                      <a:pPr marL="0" algn="l" defTabSz="914400" rtl="0" eaLnBrk="1" latinLnBrk="0" hangingPunct="1">
                        <a:lnSpc>
                          <a:spcPct val="115000"/>
                        </a:lnSpc>
                        <a:spcAft>
                          <a:spcPts val="0"/>
                        </a:spcAft>
                      </a:pPr>
                      <a:r>
                        <a:rPr lang="en-GB" sz="1200" kern="1200" dirty="0" smtClean="0">
                          <a:solidFill>
                            <a:schemeClr val="tx1"/>
                          </a:solidFill>
                          <a:latin typeface="Arial"/>
                          <a:ea typeface="Calibri"/>
                          <a:cs typeface="Mangal"/>
                        </a:rPr>
                        <a:t>-Scientific </a:t>
                      </a:r>
                      <a:r>
                        <a:rPr lang="en-GB" sz="1200" kern="1200" dirty="0">
                          <a:solidFill>
                            <a:schemeClr val="tx1"/>
                          </a:solidFill>
                          <a:latin typeface="Arial"/>
                          <a:ea typeface="Calibri"/>
                          <a:cs typeface="Mangal"/>
                        </a:rPr>
                        <a:t>risk assessment alone is not </a:t>
                      </a:r>
                      <a:r>
                        <a:rPr lang="en-GB" sz="1200" kern="1200" dirty="0" smtClean="0">
                          <a:solidFill>
                            <a:schemeClr val="tx1"/>
                          </a:solidFill>
                          <a:latin typeface="Arial"/>
                          <a:ea typeface="Calibri"/>
                          <a:cs typeface="Mangal"/>
                        </a:rPr>
                        <a:t>adequate</a:t>
                      </a:r>
                      <a:endParaRPr lang="en-IN" sz="1200" kern="1200" dirty="0">
                        <a:solidFill>
                          <a:schemeClr val="tx1"/>
                        </a:solidFill>
                        <a:latin typeface="Arial"/>
                        <a:ea typeface="Calibri"/>
                        <a:cs typeface="Mangal"/>
                      </a:endParaRPr>
                    </a:p>
                    <a:p>
                      <a:pPr marL="0" algn="l" defTabSz="914400" rtl="0" eaLnBrk="1" latinLnBrk="0" hangingPunct="1">
                        <a:lnSpc>
                          <a:spcPct val="115000"/>
                        </a:lnSpc>
                        <a:spcAft>
                          <a:spcPts val="0"/>
                        </a:spcAft>
                      </a:pPr>
                      <a:r>
                        <a:rPr lang="en-GB" sz="1200" kern="1200" dirty="0">
                          <a:solidFill>
                            <a:schemeClr val="tx1"/>
                          </a:solidFill>
                          <a:latin typeface="Arial"/>
                          <a:ea typeface="Calibri"/>
                          <a:cs typeface="Mangal"/>
                        </a:rPr>
                        <a:t>-</a:t>
                      </a:r>
                      <a:r>
                        <a:rPr lang="en-GB" sz="1200" kern="1200" dirty="0" smtClean="0">
                          <a:solidFill>
                            <a:schemeClr val="tx1"/>
                          </a:solidFill>
                          <a:latin typeface="Arial"/>
                          <a:ea typeface="Calibri"/>
                          <a:cs typeface="Mangal"/>
                        </a:rPr>
                        <a:t>A </a:t>
                      </a:r>
                      <a:r>
                        <a:rPr lang="en-GB" sz="1200" kern="1200" dirty="0">
                          <a:solidFill>
                            <a:schemeClr val="tx1"/>
                          </a:solidFill>
                          <a:latin typeface="Arial"/>
                          <a:ea typeface="Calibri"/>
                          <a:cs typeface="Mangal"/>
                        </a:rPr>
                        <a:t>system of public participation in decision- making and in regulatory bodies must be put in place.</a:t>
                      </a:r>
                      <a:endParaRPr lang="en-IN" sz="1200" kern="1200" dirty="0">
                        <a:solidFill>
                          <a:schemeClr val="tx1"/>
                        </a:solidFill>
                        <a:latin typeface="Arial"/>
                        <a:ea typeface="Calibri"/>
                        <a:cs typeface="Mangal"/>
                      </a:endParaRPr>
                    </a:p>
                    <a:p>
                      <a:pPr marL="0" algn="l" defTabSz="914400" rtl="0" eaLnBrk="1" latinLnBrk="0" hangingPunct="1">
                        <a:lnSpc>
                          <a:spcPct val="115000"/>
                        </a:lnSpc>
                        <a:spcAft>
                          <a:spcPts val="0"/>
                        </a:spcAft>
                      </a:pPr>
                      <a:r>
                        <a:rPr lang="en-GB" sz="1200" kern="1200" dirty="0" smtClean="0">
                          <a:solidFill>
                            <a:schemeClr val="tx1"/>
                          </a:solidFill>
                          <a:latin typeface="Arial"/>
                          <a:ea typeface="Calibri"/>
                          <a:cs typeface="Mangal"/>
                        </a:rPr>
                        <a:t>-Decision-making </a:t>
                      </a:r>
                      <a:r>
                        <a:rPr lang="en-GB" sz="1200" kern="1200" dirty="0">
                          <a:solidFill>
                            <a:schemeClr val="tx1"/>
                          </a:solidFill>
                          <a:latin typeface="Arial"/>
                          <a:ea typeface="Calibri"/>
                          <a:cs typeface="Mangal"/>
                        </a:rPr>
                        <a:t>process must be democratic and must take the views of all stakeholders from different socio-economic groups into consideration</a:t>
                      </a:r>
                      <a:endParaRPr lang="en-IN" sz="1200" kern="1200" dirty="0">
                        <a:solidFill>
                          <a:schemeClr val="tx1"/>
                        </a:solidFill>
                        <a:latin typeface="Arial"/>
                        <a:ea typeface="Calibri"/>
                        <a:cs typeface="Mang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a:solidFill>
                            <a:schemeClr val="tx1"/>
                          </a:solidFill>
                          <a:latin typeface="Arial"/>
                          <a:ea typeface="Calibri"/>
                          <a:cs typeface="Mangal"/>
                        </a:rPr>
                        <a:t>-</a:t>
                      </a:r>
                      <a:r>
                        <a:rPr lang="en-GB" sz="1200" kern="1200" dirty="0" err="1" smtClean="0">
                          <a:solidFill>
                            <a:schemeClr val="tx1"/>
                          </a:solidFill>
                          <a:latin typeface="Arial"/>
                          <a:ea typeface="Calibri"/>
                          <a:cs typeface="Mangal"/>
                        </a:rPr>
                        <a:t>Brinjal</a:t>
                      </a:r>
                      <a:r>
                        <a:rPr lang="en-GB" sz="1200" kern="1200" dirty="0" smtClean="0">
                          <a:solidFill>
                            <a:schemeClr val="tx1"/>
                          </a:solidFill>
                          <a:latin typeface="Arial"/>
                          <a:ea typeface="Calibri"/>
                          <a:cs typeface="Mangal"/>
                        </a:rPr>
                        <a:t> </a:t>
                      </a:r>
                      <a:r>
                        <a:rPr lang="en-GB" sz="1200" kern="1200" dirty="0">
                          <a:solidFill>
                            <a:schemeClr val="tx1"/>
                          </a:solidFill>
                          <a:latin typeface="Arial"/>
                          <a:ea typeface="Calibri"/>
                          <a:cs typeface="Mangal"/>
                        </a:rPr>
                        <a:t>cannot be looked at in isolation; this debate is relevant to all GMOs in </a:t>
                      </a:r>
                      <a:r>
                        <a:rPr lang="en-GB" sz="1200" kern="1200" dirty="0" smtClean="0">
                          <a:solidFill>
                            <a:schemeClr val="tx1"/>
                          </a:solidFill>
                          <a:latin typeface="Arial"/>
                          <a:ea typeface="Calibri"/>
                          <a:cs typeface="Mangal"/>
                        </a:rPr>
                        <a:t>agriculture, hence need of  thorough needs assessment.</a:t>
                      </a:r>
                      <a:endParaRPr lang="en-IN" sz="1200" kern="1200" dirty="0" smtClean="0">
                        <a:solidFill>
                          <a:schemeClr val="tx1"/>
                        </a:solidFill>
                        <a:latin typeface="Arial"/>
                        <a:ea typeface="Calibri"/>
                        <a:cs typeface="Mangal"/>
                      </a:endParaRPr>
                    </a:p>
                    <a:p>
                      <a:pPr marL="0" algn="l" defTabSz="914400" rtl="0" eaLnBrk="1" latinLnBrk="0" hangingPunct="1">
                        <a:lnSpc>
                          <a:spcPct val="115000"/>
                        </a:lnSpc>
                        <a:spcAft>
                          <a:spcPts val="0"/>
                        </a:spcAft>
                      </a:pPr>
                      <a:r>
                        <a:rPr lang="en-GB" sz="1200" kern="1200" dirty="0" smtClean="0">
                          <a:solidFill>
                            <a:schemeClr val="tx1"/>
                          </a:solidFill>
                          <a:latin typeface="Arial"/>
                          <a:ea typeface="Calibri"/>
                          <a:cs typeface="Mangal"/>
                        </a:rPr>
                        <a:t>-India </a:t>
                      </a:r>
                      <a:r>
                        <a:rPr lang="en-GB" sz="1200" kern="1200" dirty="0">
                          <a:solidFill>
                            <a:schemeClr val="tx1"/>
                          </a:solidFill>
                          <a:latin typeface="Arial"/>
                          <a:ea typeface="Calibri"/>
                          <a:cs typeface="Mangal"/>
                        </a:rPr>
                        <a:t>must develop a new, stand-alone Gene Technology legislation</a:t>
                      </a:r>
                      <a:endParaRPr lang="en-IN" sz="1200" kern="1200" dirty="0">
                        <a:solidFill>
                          <a:schemeClr val="tx1"/>
                        </a:solidFill>
                        <a:latin typeface="Arial"/>
                        <a:ea typeface="Calibri"/>
                        <a:cs typeface="Mangal"/>
                      </a:endParaRPr>
                    </a:p>
                  </a:txBody>
                  <a:tcPr marL="43621" marR="43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smtClean="0">
                          <a:solidFill>
                            <a:schemeClr val="tx1"/>
                          </a:solidFill>
                          <a:latin typeface="Arial"/>
                          <a:ea typeface="Calibri"/>
                          <a:cs typeface="Mangal"/>
                        </a:rPr>
                        <a:t>-Is </a:t>
                      </a:r>
                      <a:r>
                        <a:rPr lang="en-GB" sz="1200" kern="1200" dirty="0" err="1" smtClean="0">
                          <a:solidFill>
                            <a:schemeClr val="tx1"/>
                          </a:solidFill>
                          <a:latin typeface="Arial"/>
                          <a:ea typeface="Calibri"/>
                          <a:cs typeface="Mangal"/>
                        </a:rPr>
                        <a:t>Labeling</a:t>
                      </a:r>
                      <a:r>
                        <a:rPr lang="en-GB" sz="1200" kern="1200" dirty="0" smtClean="0">
                          <a:solidFill>
                            <a:schemeClr val="tx1"/>
                          </a:solidFill>
                          <a:latin typeface="Arial"/>
                          <a:ea typeface="Calibri"/>
                          <a:cs typeface="Mangal"/>
                        </a:rPr>
                        <a:t> possible for Bt. </a:t>
                      </a:r>
                      <a:r>
                        <a:rPr lang="en-GB" sz="1200" kern="1200" dirty="0" err="1" smtClean="0">
                          <a:solidFill>
                            <a:schemeClr val="tx1"/>
                          </a:solidFill>
                          <a:latin typeface="Arial"/>
                          <a:ea typeface="Calibri"/>
                          <a:cs typeface="Mangal"/>
                        </a:rPr>
                        <a:t>Brinjal</a:t>
                      </a:r>
                      <a:r>
                        <a:rPr lang="en-GB" sz="1200" kern="1200" dirty="0" smtClean="0">
                          <a:solidFill>
                            <a:schemeClr val="tx1"/>
                          </a:solidFill>
                          <a:latin typeface="Arial"/>
                          <a:ea typeface="Calibri"/>
                          <a:cs typeface="Mangal"/>
                        </a:rPr>
                        <a:t> in India?</a:t>
                      </a:r>
                    </a:p>
                    <a:p>
                      <a:pPr marL="0" marR="0" indent="0" algn="l" defTabSz="914400" rtl="0" eaLnBrk="1" fontAlgn="auto" latinLnBrk="0" hangingPunct="1">
                        <a:lnSpc>
                          <a:spcPct val="115000"/>
                        </a:lnSpc>
                        <a:spcBef>
                          <a:spcPts val="0"/>
                        </a:spcBef>
                        <a:spcAft>
                          <a:spcPts val="0"/>
                        </a:spcAft>
                        <a:buClrTx/>
                        <a:buSzTx/>
                        <a:buFontTx/>
                        <a:buNone/>
                        <a:tabLst/>
                        <a:defRPr/>
                      </a:pPr>
                      <a:endParaRPr lang="en-IN" sz="1200" kern="1200" dirty="0" smtClean="0">
                        <a:solidFill>
                          <a:schemeClr val="tx1"/>
                        </a:solidFill>
                        <a:latin typeface="Arial"/>
                        <a:ea typeface="Calibri"/>
                        <a:cs typeface="Mang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200" kern="1200" dirty="0" smtClean="0">
                          <a:solidFill>
                            <a:schemeClr val="tx1"/>
                          </a:solidFill>
                          <a:latin typeface="Arial"/>
                          <a:ea typeface="Calibri"/>
                          <a:cs typeface="Mangal"/>
                        </a:rPr>
                        <a:t>-Organic farming cannot sustain the rate of production and would ultimately lead to unchecked price rise, which will hamper our economic status for sure.</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200" kern="1200" dirty="0" smtClean="0">
                        <a:solidFill>
                          <a:schemeClr val="tx1"/>
                        </a:solidFill>
                        <a:latin typeface="Arial"/>
                        <a:ea typeface="Calibri"/>
                        <a:cs typeface="Mang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smtClean="0">
                          <a:solidFill>
                            <a:schemeClr val="tx1"/>
                          </a:solidFill>
                          <a:latin typeface="Arial"/>
                          <a:ea typeface="Calibri"/>
                          <a:cs typeface="Mangal"/>
                        </a:rPr>
                        <a:t>-Principle of Substantial Equivalence</a:t>
                      </a:r>
                    </a:p>
                    <a:p>
                      <a:pPr marL="0" marR="0" indent="0" algn="l" defTabSz="914400" rtl="0" eaLnBrk="1" fontAlgn="auto" latinLnBrk="0" hangingPunct="1">
                        <a:lnSpc>
                          <a:spcPct val="115000"/>
                        </a:lnSpc>
                        <a:spcBef>
                          <a:spcPts val="0"/>
                        </a:spcBef>
                        <a:spcAft>
                          <a:spcPts val="0"/>
                        </a:spcAft>
                        <a:buClrTx/>
                        <a:buSzTx/>
                        <a:buFontTx/>
                        <a:buNone/>
                        <a:tabLst/>
                        <a:defRPr/>
                      </a:pPr>
                      <a:endParaRPr lang="en-IN" sz="1200" kern="1200" dirty="0" smtClean="0">
                        <a:solidFill>
                          <a:schemeClr val="tx1"/>
                        </a:solidFill>
                        <a:latin typeface="Arial"/>
                        <a:ea typeface="Calibri"/>
                        <a:cs typeface="Mang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200" kern="1200" dirty="0" smtClean="0">
                          <a:solidFill>
                            <a:schemeClr val="tx1"/>
                          </a:solidFill>
                          <a:latin typeface="Arial"/>
                          <a:ea typeface="Calibri"/>
                          <a:cs typeface="Mangal"/>
                        </a:rPr>
                        <a:t>-The issue of the Bt gene having an effect on the medicinal properties of other </a:t>
                      </a:r>
                      <a:r>
                        <a:rPr lang="en-US" sz="1200" kern="1200" dirty="0" err="1" smtClean="0">
                          <a:solidFill>
                            <a:schemeClr val="tx1"/>
                          </a:solidFill>
                          <a:latin typeface="Arial"/>
                          <a:ea typeface="Calibri"/>
                          <a:cs typeface="Mangal"/>
                        </a:rPr>
                        <a:t>Solanum</a:t>
                      </a:r>
                      <a:r>
                        <a:rPr lang="en-US" sz="1200" kern="1200" dirty="0" smtClean="0">
                          <a:solidFill>
                            <a:schemeClr val="tx1"/>
                          </a:solidFill>
                          <a:latin typeface="Arial"/>
                          <a:ea typeface="Calibri"/>
                          <a:cs typeface="Mangal"/>
                        </a:rPr>
                        <a:t> species is erroneous and unscientific.</a:t>
                      </a:r>
                    </a:p>
                    <a:p>
                      <a:pPr marL="0" algn="l" defTabSz="914400" rtl="0" eaLnBrk="1" latinLnBrk="0" hangingPunct="1">
                        <a:lnSpc>
                          <a:spcPct val="115000"/>
                        </a:lnSpc>
                        <a:spcAft>
                          <a:spcPts val="0"/>
                        </a:spcAft>
                      </a:pPr>
                      <a:endParaRPr lang="en-GB" sz="1200" kern="1200" dirty="0">
                        <a:solidFill>
                          <a:schemeClr val="tx1"/>
                        </a:solidFill>
                        <a:latin typeface="Arial"/>
                        <a:ea typeface="Calibri"/>
                        <a:cs typeface="Mangal"/>
                      </a:endParaRPr>
                    </a:p>
                  </a:txBody>
                  <a:tcPr marL="43621" marR="43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145" name="Rectangle 1"/>
          <p:cNvSpPr>
            <a:spLocks noChangeArrowheads="1"/>
          </p:cNvSpPr>
          <p:nvPr/>
        </p:nvSpPr>
        <p:spPr bwMode="auto">
          <a:xfrm>
            <a:off x="1925475" y="74712"/>
            <a:ext cx="5008725"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Consumer/Citizens:</a:t>
            </a:r>
            <a:r>
              <a:rPr kumimoji="0" lang="en-GB"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lang="en-GB" sz="1400" b="1" dirty="0" smtClean="0">
                <a:solidFill>
                  <a:srgbClr val="000000"/>
                </a:solidFill>
                <a:latin typeface="Arial"/>
                <a:ea typeface="Times New Roman"/>
                <a:cs typeface="Mangal"/>
              </a:rPr>
              <a:t>Autonomy/Dignity </a:t>
            </a:r>
            <a:endParaRPr lang="en-IN" sz="1400" dirty="0" smtClean="0">
              <a:ea typeface="Times New Roman"/>
              <a:cs typeface="Mangal"/>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685800"/>
          <a:ext cx="8229600" cy="5649029"/>
        </p:xfrm>
        <a:graphic>
          <a:graphicData uri="http://schemas.openxmlformats.org/drawingml/2006/table">
            <a:tbl>
              <a:tblPr/>
              <a:tblGrid>
                <a:gridCol w="4114800"/>
                <a:gridCol w="4114800"/>
              </a:tblGrid>
              <a:tr h="304800">
                <a:tc>
                  <a:txBody>
                    <a:bodyPr/>
                    <a:lstStyle/>
                    <a:p>
                      <a:pPr algn="ctr" eaLnBrk="0" fontAlgn="base" hangingPunct="0">
                        <a:spcAft>
                          <a:spcPts val="0"/>
                        </a:spcAft>
                      </a:pPr>
                      <a:r>
                        <a:rPr lang="en-GB" sz="1400" dirty="0" smtClean="0">
                          <a:latin typeface="Arial"/>
                          <a:ea typeface="Calibri"/>
                          <a:cs typeface="Mangal"/>
                        </a:rPr>
                        <a:t>Access and affordability; </a:t>
                      </a:r>
                      <a:endParaRPr lang="en-IN" sz="1400" dirty="0">
                        <a:latin typeface="+mn-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IN"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4229">
                <a:tc>
                  <a:txBody>
                    <a:bodyPr/>
                    <a:lstStyle/>
                    <a:p>
                      <a:pPr algn="l" eaLnBrk="0" fontAlgn="base" hangingPunct="0">
                        <a:spcAft>
                          <a:spcPts val="0"/>
                        </a:spcAft>
                      </a:pPr>
                      <a:endParaRPr lang="en-GB" sz="1200" dirty="0">
                        <a:latin typeface="Arial"/>
                        <a:ea typeface="Calibri"/>
                        <a:cs typeface="Mangal"/>
                      </a:endParaRPr>
                    </a:p>
                    <a:p>
                      <a:pPr marL="0" marR="0" indent="0" algn="l" defTabSz="914400" rtl="0" eaLnBrk="0" fontAlgn="base" latinLnBrk="0" hangingPunct="0">
                        <a:lnSpc>
                          <a:spcPct val="100000"/>
                        </a:lnSpc>
                        <a:spcBef>
                          <a:spcPts val="0"/>
                        </a:spcBef>
                        <a:spcAft>
                          <a:spcPts val="0"/>
                        </a:spcAft>
                        <a:buClrTx/>
                        <a:buSzTx/>
                        <a:buFontTx/>
                        <a:buNone/>
                        <a:tabLst/>
                        <a:defRPr/>
                      </a:pPr>
                      <a:r>
                        <a:rPr lang="en-US" sz="1200" b="1" baseline="0" dirty="0" smtClean="0">
                          <a:latin typeface="+mn-lt"/>
                          <a:ea typeface="Calibri"/>
                          <a:cs typeface="Mangal"/>
                        </a:rPr>
                        <a:t>-</a:t>
                      </a:r>
                      <a:r>
                        <a:rPr lang="en-US" sz="1200" baseline="0" dirty="0" smtClean="0">
                          <a:latin typeface="+mn-lt"/>
                          <a:ea typeface="Calibri"/>
                          <a:cs typeface="Mangal"/>
                        </a:rPr>
                        <a:t> </a:t>
                      </a:r>
                      <a:r>
                        <a:rPr lang="en-US" sz="1200" kern="1200" dirty="0" smtClean="0">
                          <a:solidFill>
                            <a:schemeClr val="tx1"/>
                          </a:solidFill>
                          <a:latin typeface="Arial"/>
                          <a:ea typeface="Calibri"/>
                          <a:cs typeface="Mangal"/>
                        </a:rPr>
                        <a:t>More choice and foods available at </a:t>
                      </a:r>
                      <a:r>
                        <a:rPr lang="en-US" sz="1200" kern="1200" baseline="0" dirty="0" smtClean="0">
                          <a:solidFill>
                            <a:schemeClr val="tx1"/>
                          </a:solidFill>
                          <a:latin typeface="Arial"/>
                          <a:ea typeface="Calibri"/>
                          <a:cs typeface="Mangal"/>
                        </a:rPr>
                        <a:t> low prices</a:t>
                      </a:r>
                      <a:endParaRPr lang="en-IN" sz="1200" kern="1200" dirty="0" smtClean="0">
                        <a:solidFill>
                          <a:schemeClr val="tx1"/>
                        </a:solidFill>
                        <a:latin typeface="Arial"/>
                        <a:ea typeface="Calibri"/>
                        <a:cs typeface="Mangal"/>
                      </a:endParaRPr>
                    </a:p>
                    <a:p>
                      <a:pPr algn="l" eaLnBrk="0" fontAlgn="base" hangingPunct="0">
                        <a:spcAft>
                          <a:spcPts val="0"/>
                        </a:spcAft>
                      </a:pPr>
                      <a:endParaRPr lang="en-US" sz="1200" kern="1200" dirty="0" smtClean="0">
                        <a:solidFill>
                          <a:schemeClr val="tx1"/>
                        </a:solidFill>
                        <a:latin typeface="Arial"/>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200" kern="1200" dirty="0" smtClean="0">
                        <a:solidFill>
                          <a:schemeClr val="tx1"/>
                        </a:solidFill>
                        <a:latin typeface="Arial"/>
                        <a:ea typeface="Calibri"/>
                        <a:cs typeface="Mangal"/>
                      </a:endParaRPr>
                    </a:p>
                    <a:p>
                      <a:pPr algn="l">
                        <a:lnSpc>
                          <a:spcPct val="115000"/>
                        </a:lnSpc>
                        <a:spcAft>
                          <a:spcPts val="0"/>
                        </a:spcAft>
                      </a:pPr>
                      <a:r>
                        <a:rPr lang="en-US" sz="1200" kern="1200" dirty="0" smtClean="0">
                          <a:solidFill>
                            <a:schemeClr val="tx1"/>
                          </a:solidFill>
                          <a:latin typeface="Arial"/>
                          <a:ea typeface="Calibri"/>
                          <a:cs typeface="Mangal"/>
                        </a:rPr>
                        <a:t>-Bt cotton has increased production but cotton prices have not come down. On the other hand the costs are increasing.</a:t>
                      </a:r>
                    </a:p>
                    <a:p>
                      <a:pPr algn="ctr">
                        <a:lnSpc>
                          <a:spcPct val="115000"/>
                        </a:lnSpc>
                        <a:spcAft>
                          <a:spcPts val="0"/>
                        </a:spcAft>
                      </a:pPr>
                      <a:endParaRPr lang="en-GB" sz="1200" dirty="0" smtClean="0">
                        <a:latin typeface="Arial"/>
                        <a:ea typeface="Calibri"/>
                        <a:cs typeface="Mangal"/>
                      </a:endParaRPr>
                    </a:p>
                    <a:p>
                      <a:pPr algn="l">
                        <a:lnSpc>
                          <a:spcPct val="115000"/>
                        </a:lnSpc>
                        <a:spcAft>
                          <a:spcPts val="0"/>
                        </a:spcAft>
                      </a:pPr>
                      <a:r>
                        <a:rPr lang="en-GB" sz="1200" dirty="0" smtClean="0">
                          <a:latin typeface="Arial"/>
                          <a:ea typeface="Calibri"/>
                          <a:cs typeface="Mangal"/>
                        </a:rPr>
                        <a:t>-How can it be ensured that a legal framework exists to tackle the issue if anything goes wrong</a:t>
                      </a:r>
                      <a:r>
                        <a:rPr lang="en-GB" sz="1200" dirty="0" smtClean="0">
                          <a:latin typeface="Arial"/>
                          <a:ea typeface="Times New Roman"/>
                          <a:cs typeface="Mangal"/>
                        </a:rPr>
                        <a:t>?</a:t>
                      </a:r>
                    </a:p>
                    <a:p>
                      <a:pPr algn="l">
                        <a:lnSpc>
                          <a:spcPct val="115000"/>
                        </a:lnSpc>
                        <a:spcAft>
                          <a:spcPts val="0"/>
                        </a:spcAft>
                      </a:pPr>
                      <a:endParaRPr lang="en-GB" sz="1200" dirty="0" smtClean="0">
                        <a:latin typeface="Arial"/>
                        <a:ea typeface="Calibri"/>
                        <a:cs typeface="Mang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200" dirty="0" smtClean="0">
                          <a:latin typeface="Arial"/>
                          <a:ea typeface="Calibri"/>
                          <a:cs typeface="Mangal"/>
                        </a:rPr>
                        <a:t>-GE is not an answer to food security; better storage, distribution, pricing and marketing strategies will eliminate the need for the risky GE technologies</a:t>
                      </a:r>
                      <a:endParaRPr lang="en-IN" sz="1200" dirty="0" smtClean="0">
                        <a:latin typeface="+mn-lt"/>
                        <a:ea typeface="Calibri"/>
                        <a:cs typeface="Mangal"/>
                      </a:endParaRPr>
                    </a:p>
                    <a:p>
                      <a:pPr algn="l">
                        <a:lnSpc>
                          <a:spcPct val="115000"/>
                        </a:lnSpc>
                        <a:spcAft>
                          <a:spcPts val="0"/>
                        </a:spcAft>
                      </a:pPr>
                      <a:endParaRPr lang="en-IN" sz="1200" dirty="0" smtClean="0">
                        <a:latin typeface="Calibri"/>
                        <a:ea typeface="Calibri"/>
                        <a:cs typeface="Mangal"/>
                      </a:endParaRPr>
                    </a:p>
                    <a:p>
                      <a:pPr algn="l">
                        <a:lnSpc>
                          <a:spcPct val="115000"/>
                        </a:lnSpc>
                        <a:spcAft>
                          <a:spcPts val="0"/>
                        </a:spcAft>
                      </a:pPr>
                      <a:r>
                        <a:rPr lang="en-GB" sz="1200" dirty="0" smtClean="0">
                          <a:latin typeface="Arial"/>
                          <a:ea typeface="Calibri"/>
                          <a:cs typeface="Mangal"/>
                        </a:rPr>
                        <a:t>-Post monitoring-</a:t>
                      </a:r>
                      <a:r>
                        <a:rPr lang="en-GB" sz="1200" b="1" dirty="0" smtClean="0">
                          <a:latin typeface="Arial"/>
                          <a:ea typeface="Calibri"/>
                          <a:cs typeface="Mangal"/>
                        </a:rPr>
                        <a:t> </a:t>
                      </a:r>
                      <a:r>
                        <a:rPr lang="en-GB" sz="1200" dirty="0" smtClean="0">
                          <a:latin typeface="Arial"/>
                          <a:ea typeface="Calibri"/>
                          <a:cs typeface="Mangal"/>
                        </a:rPr>
                        <a:t>not happened in the case of Bt Cotton</a:t>
                      </a:r>
                    </a:p>
                    <a:p>
                      <a:pPr algn="l">
                        <a:lnSpc>
                          <a:spcPct val="115000"/>
                        </a:lnSpc>
                        <a:spcAft>
                          <a:spcPts val="0"/>
                        </a:spcAft>
                      </a:pPr>
                      <a:endParaRPr lang="en-GB" sz="1200" dirty="0" smtClean="0">
                        <a:latin typeface="Arial"/>
                        <a:ea typeface="Calibri"/>
                        <a:cs typeface="Mang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200" dirty="0" smtClean="0">
                          <a:latin typeface="+mn-lt"/>
                          <a:ea typeface="Calibri"/>
                          <a:cs typeface="Mangal"/>
                        </a:rPr>
                        <a:t>-</a:t>
                      </a:r>
                      <a:r>
                        <a:rPr lang="en-GB" sz="1200" dirty="0" smtClean="0">
                          <a:latin typeface="Arial"/>
                          <a:ea typeface="Calibri"/>
                          <a:cs typeface="Mangal"/>
                        </a:rPr>
                        <a:t>A law of liability must also be in place before commercial release is permitted.</a:t>
                      </a:r>
                    </a:p>
                    <a:p>
                      <a:pPr marL="0" marR="0" indent="0" algn="l" defTabSz="914400" rtl="0" eaLnBrk="1" fontAlgn="auto" latinLnBrk="0" hangingPunct="1">
                        <a:lnSpc>
                          <a:spcPct val="115000"/>
                        </a:lnSpc>
                        <a:spcBef>
                          <a:spcPts val="0"/>
                        </a:spcBef>
                        <a:spcAft>
                          <a:spcPts val="0"/>
                        </a:spcAft>
                        <a:buClrTx/>
                        <a:buSzTx/>
                        <a:buFontTx/>
                        <a:buNone/>
                        <a:tabLst/>
                        <a:defRPr/>
                      </a:pPr>
                      <a:endParaRPr lang="en-GB" sz="1200" dirty="0" smtClean="0">
                        <a:latin typeface="Arial"/>
                        <a:ea typeface="Calibri"/>
                        <a:cs typeface="Mang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200" dirty="0" smtClean="0">
                          <a:latin typeface="+mn-lt"/>
                          <a:ea typeface="Calibri"/>
                          <a:cs typeface="Mangal"/>
                        </a:rPr>
                        <a:t>-</a:t>
                      </a:r>
                      <a:r>
                        <a:rPr lang="en-GB" sz="1200" dirty="0" smtClean="0">
                          <a:latin typeface="Arial"/>
                          <a:ea typeface="Calibri"/>
                          <a:cs typeface="Mangal"/>
                        </a:rPr>
                        <a:t>Food Safety Standards Authority of India to be involved</a:t>
                      </a:r>
                      <a:endParaRPr lang="en-IN" sz="1200" dirty="0" smtClean="0">
                        <a:latin typeface="+mn-lt"/>
                        <a:ea typeface="Calibri"/>
                        <a:cs typeface="Mangal"/>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IN" sz="1200" dirty="0" smtClean="0">
                        <a:latin typeface="+mn-lt"/>
                        <a:ea typeface="Calibri"/>
                        <a:cs typeface="Mangal"/>
                      </a:endParaRPr>
                    </a:p>
                    <a:p>
                      <a:pPr algn="l">
                        <a:lnSpc>
                          <a:spcPct val="115000"/>
                        </a:lnSpc>
                        <a:spcAft>
                          <a:spcPts val="0"/>
                        </a:spcAft>
                      </a:pPr>
                      <a:endParaRPr lang="en-IN" sz="12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601" name="Rectangle 1"/>
          <p:cNvSpPr>
            <a:spLocks noChangeArrowheads="1"/>
          </p:cNvSpPr>
          <p:nvPr/>
        </p:nvSpPr>
        <p:spPr bwMode="auto">
          <a:xfrm>
            <a:off x="2458280" y="43934"/>
            <a:ext cx="4240264" cy="2764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eaLnBrk="0" fontAlgn="base" hangingPunct="0">
              <a:lnSpc>
                <a:spcPts val="1275"/>
              </a:lnSpc>
              <a:spcAft>
                <a:spcPts val="0"/>
              </a:spcAft>
            </a:pPr>
            <a:r>
              <a:rPr kumimoji="0" lang="en-GB"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Consumer/Citizens:</a:t>
            </a:r>
            <a:r>
              <a:rPr kumimoji="0" lang="en-GB"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lang="en-GB" b="1" dirty="0" smtClean="0">
                <a:solidFill>
                  <a:srgbClr val="000000"/>
                </a:solidFill>
                <a:latin typeface="Arial"/>
                <a:ea typeface="Times New Roman"/>
                <a:cs typeface="Mangal"/>
              </a:rPr>
              <a:t>Justice as fairness</a:t>
            </a:r>
            <a:endParaRPr lang="en-IN" dirty="0">
              <a:ea typeface="Times New Roman"/>
              <a:cs typeface="Mangal"/>
            </a:endParaRP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914400"/>
          <a:ext cx="8153400" cy="5181600"/>
        </p:xfrm>
        <a:graphic>
          <a:graphicData uri="http://schemas.openxmlformats.org/drawingml/2006/table">
            <a:tbl>
              <a:tblPr/>
              <a:tblGrid>
                <a:gridCol w="4076700"/>
                <a:gridCol w="4076700"/>
              </a:tblGrid>
              <a:tr h="403013">
                <a:tc>
                  <a:txBody>
                    <a:bodyPr/>
                    <a:lstStyle/>
                    <a:p>
                      <a:pPr algn="ctr">
                        <a:lnSpc>
                          <a:spcPct val="115000"/>
                        </a:lnSpc>
                        <a:spcAft>
                          <a:spcPts val="0"/>
                        </a:spcAft>
                      </a:pPr>
                      <a:r>
                        <a:rPr lang="en-GB" sz="1800" dirty="0" smtClean="0">
                          <a:solidFill>
                            <a:schemeClr val="tx1"/>
                          </a:solidFill>
                          <a:latin typeface="Arial"/>
                          <a:ea typeface="Calibri"/>
                          <a:cs typeface="Mangal"/>
                        </a:rPr>
                        <a:t>Increasing Sustainability</a:t>
                      </a:r>
                      <a:endParaRPr lang="en-IN" sz="14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IN" sz="14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8587">
                <a:tc>
                  <a:txBody>
                    <a:bodyPr/>
                    <a:lstStyle/>
                    <a:p>
                      <a:pPr algn="l">
                        <a:lnSpc>
                          <a:spcPct val="115000"/>
                        </a:lnSpc>
                        <a:spcAft>
                          <a:spcPts val="0"/>
                        </a:spcAft>
                      </a:pPr>
                      <a:r>
                        <a:rPr lang="en-GB" sz="1400" dirty="0">
                          <a:latin typeface="Arial"/>
                          <a:ea typeface="Calibri"/>
                          <a:cs typeface="Mangal"/>
                        </a:rPr>
                        <a:t>-Significant decrease in Pesticide application -Pollution free environment </a:t>
                      </a:r>
                      <a:endParaRPr lang="en-GB" sz="1400" dirty="0" smtClean="0">
                        <a:latin typeface="Arial"/>
                        <a:ea typeface="Calibri"/>
                        <a:cs typeface="Mangal"/>
                      </a:endParaRPr>
                    </a:p>
                    <a:p>
                      <a:pPr algn="l">
                        <a:lnSpc>
                          <a:spcPct val="115000"/>
                        </a:lnSpc>
                        <a:spcAft>
                          <a:spcPts val="0"/>
                        </a:spcAft>
                      </a:pPr>
                      <a:r>
                        <a:rPr lang="en-GB" sz="1400" dirty="0" smtClean="0">
                          <a:latin typeface="Arial"/>
                          <a:ea typeface="Calibri"/>
                          <a:cs typeface="Mangal"/>
                        </a:rPr>
                        <a:t>-Pesticides degrades the soil quality, contaminate water bodies, associated organisms and the ecosystem as a whole</a:t>
                      </a:r>
                      <a:endParaRPr lang="en-IN" sz="1400" dirty="0">
                        <a:latin typeface="Calibri"/>
                        <a:ea typeface="Calibri"/>
                        <a:cs typeface="Mangal"/>
                      </a:endParaRPr>
                    </a:p>
                    <a:p>
                      <a:pPr algn="l">
                        <a:lnSpc>
                          <a:spcPct val="115000"/>
                        </a:lnSpc>
                        <a:spcAft>
                          <a:spcPts val="0"/>
                        </a:spcAft>
                      </a:pPr>
                      <a:r>
                        <a:rPr lang="en-GB" sz="1400" b="1" dirty="0" smtClean="0">
                          <a:latin typeface="Arial"/>
                          <a:ea typeface="Calibri"/>
                          <a:cs typeface="Mangal"/>
                        </a:rPr>
                        <a:t>-</a:t>
                      </a:r>
                      <a:r>
                        <a:rPr lang="en-GB" sz="1400" dirty="0" smtClean="0">
                          <a:latin typeface="Arial"/>
                          <a:ea typeface="Calibri"/>
                          <a:cs typeface="Mangal"/>
                        </a:rPr>
                        <a:t> </a:t>
                      </a:r>
                      <a:r>
                        <a:rPr lang="en-GB" sz="1400" dirty="0">
                          <a:latin typeface="Arial"/>
                          <a:ea typeface="Calibri"/>
                          <a:cs typeface="Mangal"/>
                        </a:rPr>
                        <a:t>Bt technology is a better alternative to conventional pesticides</a:t>
                      </a:r>
                      <a:endParaRPr lang="en-IN" sz="1400" dirty="0">
                        <a:latin typeface="Calibri"/>
                        <a:ea typeface="Calibri"/>
                        <a:cs typeface="Mangal"/>
                      </a:endParaRPr>
                    </a:p>
                    <a:p>
                      <a:pPr algn="just">
                        <a:lnSpc>
                          <a:spcPct val="115000"/>
                        </a:lnSpc>
                        <a:spcAft>
                          <a:spcPts val="0"/>
                        </a:spcAft>
                        <a:buFontTx/>
                        <a:buChar char="-"/>
                      </a:pPr>
                      <a:r>
                        <a:rPr lang="en-GB" sz="1400" dirty="0" smtClean="0">
                          <a:latin typeface="Arial"/>
                          <a:ea typeface="Calibri"/>
                          <a:cs typeface="Mangal"/>
                        </a:rPr>
                        <a:t>Reduction </a:t>
                      </a:r>
                      <a:r>
                        <a:rPr lang="en-GB" sz="1400" dirty="0">
                          <a:latin typeface="Arial"/>
                          <a:ea typeface="Calibri"/>
                          <a:cs typeface="Mangal"/>
                        </a:rPr>
                        <a:t>in insecticide sprays will improve soil quality over a period of time.</a:t>
                      </a:r>
                      <a:endParaRPr lang="en-IN" sz="1400" dirty="0">
                        <a:latin typeface="Calibri"/>
                        <a:ea typeface="Calibri"/>
                        <a:cs typeface="Mangal"/>
                      </a:endParaRPr>
                    </a:p>
                    <a:p>
                      <a:pPr algn="just">
                        <a:lnSpc>
                          <a:spcPct val="115000"/>
                        </a:lnSpc>
                        <a:spcAft>
                          <a:spcPts val="0"/>
                        </a:spcAft>
                        <a:buFontTx/>
                        <a:buNone/>
                      </a:pPr>
                      <a:endParaRPr lang="en-US" sz="1400" b="1" dirty="0" smtClean="0">
                        <a:latin typeface="Arial"/>
                        <a:ea typeface="Calibri"/>
                        <a:cs typeface="Mangal"/>
                      </a:endParaRPr>
                    </a:p>
                    <a:p>
                      <a:pPr algn="just">
                        <a:lnSpc>
                          <a:spcPct val="115000"/>
                        </a:lnSpc>
                        <a:spcAft>
                          <a:spcPts val="0"/>
                        </a:spcAft>
                        <a:buFontTx/>
                        <a:buNone/>
                      </a:pPr>
                      <a:r>
                        <a:rPr lang="en-US" sz="1400" b="1" dirty="0" smtClean="0">
                          <a:latin typeface="Arial"/>
                          <a:ea typeface="Calibri"/>
                          <a:cs typeface="Mangal"/>
                        </a:rPr>
                        <a:t>Animals </a:t>
                      </a:r>
                      <a:r>
                        <a:rPr lang="en-US" sz="1400" b="1" dirty="0">
                          <a:latin typeface="Arial"/>
                          <a:ea typeface="Calibri"/>
                          <a:cs typeface="Mangal"/>
                        </a:rPr>
                        <a:t>Used in Agriculture</a:t>
                      </a:r>
                      <a:endParaRPr lang="en-IN" sz="1200" dirty="0">
                        <a:latin typeface="Calibri"/>
                        <a:ea typeface="Calibri"/>
                        <a:cs typeface="Mangal"/>
                      </a:endParaRPr>
                    </a:p>
                    <a:p>
                      <a:pPr algn="just">
                        <a:lnSpc>
                          <a:spcPct val="115000"/>
                        </a:lnSpc>
                        <a:spcAft>
                          <a:spcPts val="0"/>
                        </a:spcAft>
                      </a:pPr>
                      <a:r>
                        <a:rPr lang="en-GB" sz="1400" dirty="0" smtClean="0">
                          <a:latin typeface="Arial"/>
                          <a:ea typeface="Calibri"/>
                          <a:cs typeface="Mangal"/>
                        </a:rPr>
                        <a:t>-</a:t>
                      </a:r>
                      <a:r>
                        <a:rPr lang="en-GB" sz="1400" dirty="0">
                          <a:latin typeface="Arial"/>
                          <a:ea typeface="Calibri"/>
                          <a:cs typeface="Mangal"/>
                        </a:rPr>
                        <a:t>Fodder from GM crops (Bt cotton) has no adverse impacts on the health of cattle, sheep and goat.</a:t>
                      </a:r>
                      <a:endParaRPr lang="en-IN" sz="14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IN" sz="14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577" name="Rectangle 1"/>
          <p:cNvSpPr>
            <a:spLocks noChangeArrowheads="1"/>
          </p:cNvSpPr>
          <p:nvPr/>
        </p:nvSpPr>
        <p:spPr bwMode="auto">
          <a:xfrm>
            <a:off x="790512" y="243247"/>
            <a:ext cx="6829488"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Biota</a:t>
            </a:r>
            <a:r>
              <a:rPr kumimoji="0" lang="en-GB"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n-GB" sz="2000" b="1" dirty="0" smtClean="0">
                <a:latin typeface="Arial"/>
                <a:ea typeface="Calibri"/>
                <a:cs typeface="Mangal"/>
              </a:rPr>
              <a:t>Increased Benefits </a:t>
            </a:r>
            <a:endParaRPr lang="en-IN" sz="2000" dirty="0" smtClean="0">
              <a:ea typeface="Calibri"/>
              <a:cs typeface="Mangal"/>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457200"/>
          <a:ext cx="8382000" cy="7019163"/>
        </p:xfrm>
        <a:graphic>
          <a:graphicData uri="http://schemas.openxmlformats.org/drawingml/2006/table">
            <a:tbl>
              <a:tblPr/>
              <a:tblGrid>
                <a:gridCol w="4191000"/>
                <a:gridCol w="4191000"/>
              </a:tblGrid>
              <a:tr h="286251">
                <a:tc>
                  <a:txBody>
                    <a:bodyPr/>
                    <a:lstStyle/>
                    <a:p>
                      <a:pPr algn="ctr">
                        <a:lnSpc>
                          <a:spcPct val="115000"/>
                        </a:lnSpc>
                        <a:spcAft>
                          <a:spcPts val="0"/>
                        </a:spcAft>
                      </a:pPr>
                      <a:r>
                        <a:rPr lang="en-GB" sz="1050" kern="1200" dirty="0" smtClean="0">
                          <a:solidFill>
                            <a:schemeClr val="tx1"/>
                          </a:solidFill>
                          <a:latin typeface="Arial"/>
                          <a:ea typeface="Calibri"/>
                          <a:cs typeface="Mangal"/>
                        </a:rPr>
                        <a:t>Pollution and Strain on natural resources</a:t>
                      </a:r>
                    </a:p>
                    <a:p>
                      <a:pPr algn="ctr">
                        <a:lnSpc>
                          <a:spcPct val="115000"/>
                        </a:lnSpc>
                        <a:spcAft>
                          <a:spcPts val="0"/>
                        </a:spcAft>
                      </a:pPr>
                      <a:r>
                        <a:rPr lang="en-GB" sz="1050" kern="1200" dirty="0" smtClean="0">
                          <a:solidFill>
                            <a:srgbClr val="FF0000"/>
                          </a:solidFill>
                          <a:latin typeface="Arial"/>
                          <a:ea typeface="Calibri"/>
                          <a:cs typeface="Mangal"/>
                        </a:rPr>
                        <a:t>Proper Animal</a:t>
                      </a:r>
                      <a:r>
                        <a:rPr lang="en-GB" sz="1050" kern="1200" baseline="0" dirty="0" smtClean="0">
                          <a:solidFill>
                            <a:srgbClr val="FF0000"/>
                          </a:solidFill>
                          <a:latin typeface="Arial"/>
                          <a:ea typeface="Calibri"/>
                          <a:cs typeface="Mangal"/>
                        </a:rPr>
                        <a:t> Welfare</a:t>
                      </a:r>
                      <a:endParaRPr lang="en-IN" sz="1000" dirty="0">
                        <a:latin typeface="Calibri"/>
                        <a:ea typeface="Calibri"/>
                        <a:cs typeface="Mangal"/>
                      </a:endParaRPr>
                    </a:p>
                  </a:txBody>
                  <a:tcPr marL="19903" marR="19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IN" sz="850" dirty="0">
                        <a:latin typeface="Calibri"/>
                        <a:ea typeface="Calibri"/>
                        <a:cs typeface="Mangal"/>
                      </a:endParaRPr>
                    </a:p>
                  </a:txBody>
                  <a:tcPr marL="19903" marR="19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5549">
                <a:tc>
                  <a:txBody>
                    <a:bodyPr/>
                    <a:lstStyle/>
                    <a:p>
                      <a:pPr algn="l">
                        <a:lnSpc>
                          <a:spcPct val="115000"/>
                        </a:lnSpc>
                        <a:spcAft>
                          <a:spcPts val="0"/>
                        </a:spcAft>
                        <a:buFontTx/>
                        <a:buNone/>
                      </a:pPr>
                      <a:r>
                        <a:rPr lang="en-GB" sz="1150" kern="1200" dirty="0" smtClean="0">
                          <a:solidFill>
                            <a:schemeClr val="tx1"/>
                          </a:solidFill>
                          <a:latin typeface="Arial"/>
                          <a:ea typeface="Calibri"/>
                          <a:cs typeface="Mangal"/>
                        </a:rPr>
                        <a:t>-Bt. Technology leads to -Monoculture </a:t>
                      </a:r>
                      <a:r>
                        <a:rPr lang="en-GB" sz="1150" kern="1200" dirty="0">
                          <a:solidFill>
                            <a:schemeClr val="tx1"/>
                          </a:solidFill>
                          <a:latin typeface="Arial"/>
                          <a:ea typeface="Calibri"/>
                          <a:cs typeface="Mangal"/>
                        </a:rPr>
                        <a:t>effects on soil fertility should be studied from the point of view of direct, residual and cumulative additions of Bt toxin to </a:t>
                      </a:r>
                      <a:r>
                        <a:rPr lang="en-GB" sz="1150" kern="1200" dirty="0" smtClean="0">
                          <a:solidFill>
                            <a:schemeClr val="tx1"/>
                          </a:solidFill>
                          <a:latin typeface="Arial"/>
                          <a:ea typeface="Calibri"/>
                          <a:cs typeface="Mangal"/>
                        </a:rPr>
                        <a:t>soils.</a:t>
                      </a:r>
                      <a:endParaRPr lang="en-IN" sz="1150" kern="1200" dirty="0">
                        <a:solidFill>
                          <a:schemeClr val="tx1"/>
                        </a:solidFill>
                        <a:latin typeface="Arial"/>
                        <a:ea typeface="Calibri"/>
                        <a:cs typeface="Mangal"/>
                      </a:endParaRPr>
                    </a:p>
                    <a:p>
                      <a:pPr algn="l">
                        <a:lnSpc>
                          <a:spcPct val="115000"/>
                        </a:lnSpc>
                        <a:spcAft>
                          <a:spcPts val="0"/>
                        </a:spcAft>
                      </a:pPr>
                      <a:r>
                        <a:rPr lang="en-GB" sz="1150" kern="1200" dirty="0" smtClean="0">
                          <a:solidFill>
                            <a:schemeClr val="tx1"/>
                          </a:solidFill>
                          <a:latin typeface="Arial"/>
                          <a:ea typeface="Calibri"/>
                          <a:cs typeface="Mangal"/>
                        </a:rPr>
                        <a:t>-Cross pollination and  -In </a:t>
                      </a:r>
                      <a:r>
                        <a:rPr lang="en-GB" sz="1150" kern="1200" dirty="0">
                          <a:solidFill>
                            <a:schemeClr val="tx1"/>
                          </a:solidFill>
                          <a:latin typeface="Arial"/>
                          <a:ea typeface="Calibri"/>
                          <a:cs typeface="Mangal"/>
                        </a:rPr>
                        <a:t>West Bengal state in India-85% indigenous </a:t>
                      </a:r>
                      <a:r>
                        <a:rPr lang="en-GB" sz="1150" kern="1200" dirty="0" err="1">
                          <a:solidFill>
                            <a:schemeClr val="tx1"/>
                          </a:solidFill>
                          <a:latin typeface="Arial"/>
                          <a:ea typeface="Calibri"/>
                          <a:cs typeface="Mangal"/>
                        </a:rPr>
                        <a:t>brinjal</a:t>
                      </a:r>
                      <a:r>
                        <a:rPr lang="en-GB" sz="1150" kern="1200" dirty="0">
                          <a:solidFill>
                            <a:schemeClr val="tx1"/>
                          </a:solidFill>
                          <a:latin typeface="Arial"/>
                          <a:ea typeface="Calibri"/>
                          <a:cs typeface="Mangal"/>
                        </a:rPr>
                        <a:t> variety and rest 15% </a:t>
                      </a:r>
                      <a:r>
                        <a:rPr lang="en-GB" sz="1150" kern="1200" dirty="0" smtClean="0">
                          <a:solidFill>
                            <a:schemeClr val="tx1"/>
                          </a:solidFill>
                          <a:latin typeface="Arial"/>
                          <a:ea typeface="Calibri"/>
                          <a:cs typeface="Mangal"/>
                        </a:rPr>
                        <a:t>hybrid.</a:t>
                      </a:r>
                    </a:p>
                    <a:p>
                      <a:pPr marL="0" marR="0" indent="0" algn="l" defTabSz="914400" rtl="0" eaLnBrk="1" fontAlgn="auto" latinLnBrk="0" hangingPunct="1">
                        <a:lnSpc>
                          <a:spcPct val="115000"/>
                        </a:lnSpc>
                        <a:spcBef>
                          <a:spcPts val="0"/>
                        </a:spcBef>
                        <a:spcAft>
                          <a:spcPts val="0"/>
                        </a:spcAft>
                        <a:buClrTx/>
                        <a:buSzTx/>
                        <a:buFontTx/>
                        <a:buNone/>
                        <a:tabLst/>
                        <a:defRPr/>
                      </a:pPr>
                      <a:r>
                        <a:rPr lang="en-GB" sz="1150" kern="1200" dirty="0" smtClean="0">
                          <a:solidFill>
                            <a:schemeClr val="tx1"/>
                          </a:solidFill>
                          <a:latin typeface="Arial"/>
                          <a:ea typeface="Calibri"/>
                          <a:cs typeface="Mangal"/>
                        </a:rPr>
                        <a:t>-</a:t>
                      </a:r>
                      <a:r>
                        <a:rPr lang="en-GB" sz="1150" kern="1200" dirty="0" err="1" smtClean="0">
                          <a:solidFill>
                            <a:schemeClr val="tx1"/>
                          </a:solidFill>
                          <a:latin typeface="Arial"/>
                          <a:ea typeface="Calibri"/>
                          <a:cs typeface="Mangal"/>
                        </a:rPr>
                        <a:t>Brinjal</a:t>
                      </a:r>
                      <a:r>
                        <a:rPr lang="en-GB" sz="1150" kern="1200" dirty="0" smtClean="0">
                          <a:solidFill>
                            <a:schemeClr val="tx1"/>
                          </a:solidFill>
                          <a:latin typeface="Arial"/>
                          <a:ea typeface="Calibri"/>
                          <a:cs typeface="Mangal"/>
                        </a:rPr>
                        <a:t> is a crop with 2- 48% cross-pollination (refer All India Coordinated Vegetable Improvement Project of ICAR) </a:t>
                      </a:r>
                      <a:r>
                        <a:rPr lang="en-GB" sz="1150" kern="1200" dirty="0" err="1" smtClean="0">
                          <a:solidFill>
                            <a:schemeClr val="tx1"/>
                          </a:solidFill>
                          <a:latin typeface="Arial"/>
                          <a:ea typeface="Calibri"/>
                          <a:cs typeface="Mangal"/>
                        </a:rPr>
                        <a:t>transgene</a:t>
                      </a:r>
                      <a:r>
                        <a:rPr lang="en-GB" sz="1150" kern="1200" dirty="0" smtClean="0">
                          <a:solidFill>
                            <a:schemeClr val="tx1"/>
                          </a:solidFill>
                          <a:latin typeface="Arial"/>
                          <a:ea typeface="Calibri"/>
                          <a:cs typeface="Mangal"/>
                        </a:rPr>
                        <a:t> cross-pollination is an irreversible risk.</a:t>
                      </a:r>
                    </a:p>
                    <a:p>
                      <a:pPr marL="0" marR="0" indent="0" algn="l" defTabSz="914400" rtl="0" eaLnBrk="1" fontAlgn="auto" latinLnBrk="0" hangingPunct="1">
                        <a:lnSpc>
                          <a:spcPct val="115000"/>
                        </a:lnSpc>
                        <a:spcBef>
                          <a:spcPts val="0"/>
                        </a:spcBef>
                        <a:spcAft>
                          <a:spcPts val="0"/>
                        </a:spcAft>
                        <a:buClrTx/>
                        <a:buSzTx/>
                        <a:buFontTx/>
                        <a:buNone/>
                        <a:tabLst/>
                        <a:defRPr/>
                      </a:pPr>
                      <a:r>
                        <a:rPr lang="en-GB" sz="1150" kern="1200" dirty="0" smtClean="0">
                          <a:solidFill>
                            <a:schemeClr val="tx1"/>
                          </a:solidFill>
                          <a:latin typeface="Arial"/>
                          <a:ea typeface="Calibri"/>
                          <a:cs typeface="Mangal"/>
                        </a:rPr>
                        <a:t>-</a:t>
                      </a:r>
                      <a:r>
                        <a:rPr lang="en-GB" sz="1150" kern="1200" dirty="0" err="1" smtClean="0">
                          <a:solidFill>
                            <a:schemeClr val="tx1"/>
                          </a:solidFill>
                          <a:latin typeface="Arial"/>
                          <a:ea typeface="Calibri"/>
                          <a:cs typeface="Mangal"/>
                        </a:rPr>
                        <a:t>Brinjal</a:t>
                      </a:r>
                      <a:r>
                        <a:rPr lang="en-GB" sz="1150" kern="1200" dirty="0" smtClean="0">
                          <a:solidFill>
                            <a:schemeClr val="tx1"/>
                          </a:solidFill>
                          <a:latin typeface="Arial"/>
                          <a:ea typeface="Calibri"/>
                          <a:cs typeface="Mangal"/>
                        </a:rPr>
                        <a:t> is insect-pollinated- which can never be confined to 30 m.</a:t>
                      </a:r>
                    </a:p>
                    <a:p>
                      <a:pPr marL="0" marR="0" indent="0" algn="l" defTabSz="914400" rtl="0" eaLnBrk="1" fontAlgn="auto" latinLnBrk="0" hangingPunct="1">
                        <a:lnSpc>
                          <a:spcPct val="115000"/>
                        </a:lnSpc>
                        <a:spcBef>
                          <a:spcPts val="0"/>
                        </a:spcBef>
                        <a:spcAft>
                          <a:spcPts val="0"/>
                        </a:spcAft>
                        <a:buClrTx/>
                        <a:buSzTx/>
                        <a:buFontTx/>
                        <a:buNone/>
                        <a:tabLst/>
                        <a:defRPr/>
                      </a:pPr>
                      <a:r>
                        <a:rPr lang="en-GB" sz="1150" kern="1200" dirty="0" smtClean="0">
                          <a:solidFill>
                            <a:schemeClr val="tx1"/>
                          </a:solidFill>
                          <a:latin typeface="Arial"/>
                          <a:ea typeface="Calibri"/>
                          <a:cs typeface="Mangal"/>
                        </a:rPr>
                        <a:t>-There is a possibility of  Horizontal Gene Transfer (HGT)</a:t>
                      </a:r>
                    </a:p>
                    <a:p>
                      <a:pPr marL="0" marR="0" indent="0" algn="l" defTabSz="914400" rtl="0" eaLnBrk="1" fontAlgn="auto" latinLnBrk="0" hangingPunct="1">
                        <a:lnSpc>
                          <a:spcPct val="115000"/>
                        </a:lnSpc>
                        <a:spcBef>
                          <a:spcPts val="0"/>
                        </a:spcBef>
                        <a:spcAft>
                          <a:spcPts val="0"/>
                        </a:spcAft>
                        <a:buClrTx/>
                        <a:buSzTx/>
                        <a:buFontTx/>
                        <a:buNone/>
                        <a:tabLst/>
                        <a:defRPr/>
                      </a:pPr>
                      <a:r>
                        <a:rPr lang="en-GB" sz="1150" kern="1200" dirty="0" smtClean="0">
                          <a:solidFill>
                            <a:schemeClr val="tx1"/>
                          </a:solidFill>
                          <a:latin typeface="Arial"/>
                          <a:ea typeface="Calibri"/>
                          <a:cs typeface="Mangal"/>
                        </a:rPr>
                        <a:t>-11 years of Bt. Cotton Experience in India has led to rapid depletion of nutrients and </a:t>
                      </a:r>
                      <a:r>
                        <a:rPr lang="en-GB" sz="1150" kern="1200" dirty="0" err="1" smtClean="0">
                          <a:solidFill>
                            <a:schemeClr val="tx1"/>
                          </a:solidFill>
                          <a:latin typeface="Arial"/>
                          <a:ea typeface="Calibri"/>
                          <a:cs typeface="Mangal"/>
                        </a:rPr>
                        <a:t>microorganisms</a:t>
                      </a:r>
                      <a:r>
                        <a:rPr lang="en-GB" sz="1150" kern="1200" dirty="0" smtClean="0">
                          <a:solidFill>
                            <a:schemeClr val="tx1"/>
                          </a:solidFill>
                          <a:latin typeface="Arial"/>
                          <a:ea typeface="Calibri"/>
                          <a:cs typeface="Mangal"/>
                        </a:rPr>
                        <a:t> from the soil. Minor pests are qualifying as major pests.</a:t>
                      </a:r>
                    </a:p>
                    <a:p>
                      <a:pPr algn="l">
                        <a:lnSpc>
                          <a:spcPct val="115000"/>
                        </a:lnSpc>
                        <a:spcAft>
                          <a:spcPts val="0"/>
                        </a:spcAft>
                      </a:pPr>
                      <a:r>
                        <a:rPr lang="en-GB" sz="1150" kern="1200" dirty="0" smtClean="0">
                          <a:solidFill>
                            <a:schemeClr val="tx1"/>
                          </a:solidFill>
                          <a:latin typeface="Arial"/>
                          <a:ea typeface="Calibri"/>
                          <a:cs typeface="Mangal"/>
                        </a:rPr>
                        <a:t>-Targeted insect develops immunity/ resistance – the story will continue</a:t>
                      </a:r>
                    </a:p>
                    <a:p>
                      <a:pPr algn="l">
                        <a:lnSpc>
                          <a:spcPct val="115000"/>
                        </a:lnSpc>
                        <a:spcAft>
                          <a:spcPts val="0"/>
                        </a:spcAft>
                      </a:pPr>
                      <a:r>
                        <a:rPr lang="en-GB" sz="1150" kern="1200" dirty="0" smtClean="0">
                          <a:solidFill>
                            <a:schemeClr val="tx1"/>
                          </a:solidFill>
                          <a:latin typeface="Arial"/>
                          <a:ea typeface="Calibri"/>
                          <a:cs typeface="Mangal"/>
                        </a:rPr>
                        <a:t>-GM crops need more water and more fertilizers.- climate change -Local traditional varieties have been developed by farmers over a long period of time based on the climatic  conditions in varied</a:t>
                      </a:r>
                    </a:p>
                    <a:p>
                      <a:pPr marL="0" algn="l" defTabSz="914400" rtl="0" eaLnBrk="1" latinLnBrk="0" hangingPunct="1">
                        <a:lnSpc>
                          <a:spcPct val="115000"/>
                        </a:lnSpc>
                        <a:spcAft>
                          <a:spcPts val="0"/>
                        </a:spcAft>
                      </a:pPr>
                      <a:r>
                        <a:rPr lang="en-GB" sz="1150" dirty="0" smtClean="0">
                          <a:latin typeface="Arial"/>
                          <a:ea typeface="Calibri"/>
                          <a:cs typeface="Mangal"/>
                        </a:rPr>
                        <a:t> </a:t>
                      </a:r>
                      <a:r>
                        <a:rPr lang="en-IN" sz="1150" kern="1200" dirty="0" smtClean="0">
                          <a:solidFill>
                            <a:schemeClr val="tx1"/>
                          </a:solidFill>
                          <a:latin typeface="Arial"/>
                          <a:ea typeface="Calibri"/>
                          <a:cs typeface="Mangal"/>
                        </a:rPr>
                        <a:t>-</a:t>
                      </a:r>
                      <a:r>
                        <a:rPr lang="en-IN" sz="1150" kern="1200" baseline="0" dirty="0" smtClean="0">
                          <a:solidFill>
                            <a:schemeClr val="tx1"/>
                          </a:solidFill>
                          <a:latin typeface="Arial"/>
                          <a:ea typeface="Calibri"/>
                          <a:cs typeface="Mangal"/>
                        </a:rPr>
                        <a:t> </a:t>
                      </a:r>
                      <a:r>
                        <a:rPr lang="en-IN" sz="1150" kern="1200" dirty="0" err="1" smtClean="0">
                          <a:solidFill>
                            <a:schemeClr val="tx1"/>
                          </a:solidFill>
                          <a:latin typeface="Arial"/>
                          <a:ea typeface="Calibri"/>
                          <a:cs typeface="Mangal"/>
                        </a:rPr>
                        <a:t>Biosafety</a:t>
                      </a:r>
                      <a:r>
                        <a:rPr lang="en-IN" sz="1150" kern="1200" dirty="0" smtClean="0">
                          <a:solidFill>
                            <a:schemeClr val="tx1"/>
                          </a:solidFill>
                          <a:latin typeface="Arial"/>
                          <a:ea typeface="Calibri"/>
                          <a:cs typeface="Mangal"/>
                        </a:rPr>
                        <a:t>  were not conducted  properly -</a:t>
                      </a:r>
                      <a:r>
                        <a:rPr lang="en-GB" sz="1150" kern="1200" dirty="0" smtClean="0">
                          <a:solidFill>
                            <a:schemeClr val="tx1"/>
                          </a:solidFill>
                          <a:latin typeface="Arial"/>
                          <a:ea typeface="Calibri"/>
                          <a:cs typeface="Mangal"/>
                        </a:rPr>
                        <a:t>This new technology is going to affect our soil, water and biodiversity</a:t>
                      </a:r>
                      <a:endParaRPr lang="en-IN" sz="1150" kern="1200" dirty="0">
                        <a:solidFill>
                          <a:schemeClr val="tx1"/>
                        </a:solidFill>
                        <a:latin typeface="Arial"/>
                        <a:ea typeface="Calibri"/>
                        <a:cs typeface="Mangal"/>
                      </a:endParaRPr>
                    </a:p>
                    <a:p>
                      <a:pPr algn="l">
                        <a:lnSpc>
                          <a:spcPct val="115000"/>
                        </a:lnSpc>
                        <a:spcAft>
                          <a:spcPts val="0"/>
                        </a:spcAft>
                      </a:pPr>
                      <a:r>
                        <a:rPr lang="en-US" sz="1150" b="1" dirty="0" smtClean="0">
                          <a:latin typeface="Arial"/>
                          <a:ea typeface="Calibri"/>
                          <a:cs typeface="Mangal"/>
                        </a:rPr>
                        <a:t>Animals </a:t>
                      </a:r>
                      <a:r>
                        <a:rPr lang="en-US" sz="1150" b="1" dirty="0">
                          <a:latin typeface="Arial"/>
                          <a:ea typeface="Calibri"/>
                          <a:cs typeface="Mangal"/>
                        </a:rPr>
                        <a:t>Used in </a:t>
                      </a:r>
                      <a:r>
                        <a:rPr lang="en-US" sz="1150" b="1" dirty="0" smtClean="0">
                          <a:latin typeface="Arial"/>
                          <a:ea typeface="Calibri"/>
                          <a:cs typeface="Mangal"/>
                        </a:rPr>
                        <a:t>Agriculture</a:t>
                      </a:r>
                    </a:p>
                    <a:p>
                      <a:pPr marL="0" marR="0" indent="0" algn="l" defTabSz="914400" rtl="0" eaLnBrk="1" fontAlgn="auto" latinLnBrk="0" hangingPunct="1">
                        <a:lnSpc>
                          <a:spcPct val="115000"/>
                        </a:lnSpc>
                        <a:spcBef>
                          <a:spcPts val="0"/>
                        </a:spcBef>
                        <a:spcAft>
                          <a:spcPts val="0"/>
                        </a:spcAft>
                        <a:buClrTx/>
                        <a:buSzTx/>
                        <a:buFontTx/>
                        <a:buNone/>
                        <a:tabLst/>
                        <a:defRPr/>
                      </a:pPr>
                      <a:r>
                        <a:rPr lang="en-GB" sz="1150" b="1" baseline="0" dirty="0" smtClean="0">
                          <a:latin typeface="Arial"/>
                          <a:ea typeface="Calibri"/>
                          <a:cs typeface="Mangal"/>
                        </a:rPr>
                        <a:t> - </a:t>
                      </a:r>
                      <a:r>
                        <a:rPr lang="en-GB" sz="1150" kern="1200" dirty="0" err="1" smtClean="0">
                          <a:solidFill>
                            <a:schemeClr val="tx1"/>
                          </a:solidFill>
                          <a:latin typeface="Arial"/>
                          <a:ea typeface="Calibri"/>
                          <a:cs typeface="Mangal"/>
                        </a:rPr>
                        <a:t>Brinjal</a:t>
                      </a:r>
                      <a:r>
                        <a:rPr lang="en-GB" sz="1150" kern="1200" dirty="0" smtClean="0">
                          <a:solidFill>
                            <a:schemeClr val="tx1"/>
                          </a:solidFill>
                          <a:latin typeface="Arial"/>
                          <a:ea typeface="Calibri"/>
                          <a:cs typeface="Mangal"/>
                        </a:rPr>
                        <a:t> is Food crop consumed by human beings as well as other creatures – Hence it needs stringent research before commercial use.</a:t>
                      </a:r>
                      <a:endParaRPr lang="en-IN" sz="1150" kern="1200" dirty="0" smtClean="0">
                        <a:solidFill>
                          <a:schemeClr val="tx1"/>
                        </a:solidFill>
                        <a:latin typeface="Arial"/>
                        <a:ea typeface="Calibri"/>
                        <a:cs typeface="Mangal"/>
                      </a:endParaRPr>
                    </a:p>
                    <a:p>
                      <a:pPr algn="just">
                        <a:lnSpc>
                          <a:spcPct val="115000"/>
                        </a:lnSpc>
                        <a:spcAft>
                          <a:spcPts val="0"/>
                        </a:spcAft>
                      </a:pPr>
                      <a:r>
                        <a:rPr lang="en-GB" sz="1150" b="1" dirty="0" smtClean="0">
                          <a:latin typeface="Arial"/>
                          <a:ea typeface="Calibri"/>
                          <a:cs typeface="Mangal"/>
                        </a:rPr>
                        <a:t>-</a:t>
                      </a:r>
                      <a:r>
                        <a:rPr lang="en-GB" sz="1150" dirty="0" smtClean="0">
                          <a:latin typeface="Arial"/>
                          <a:ea typeface="Calibri"/>
                          <a:cs typeface="Mangal"/>
                        </a:rPr>
                        <a:t>Cattle </a:t>
                      </a:r>
                      <a:r>
                        <a:rPr lang="en-GB" sz="1150" dirty="0">
                          <a:latin typeface="Arial"/>
                          <a:ea typeface="Calibri"/>
                          <a:cs typeface="Mangal"/>
                        </a:rPr>
                        <a:t>died eating cotton residue  - </a:t>
                      </a:r>
                      <a:r>
                        <a:rPr lang="en-GB" sz="1150" dirty="0" smtClean="0">
                          <a:latin typeface="Arial"/>
                          <a:ea typeface="Calibri"/>
                          <a:cs typeface="Mangal"/>
                        </a:rPr>
                        <a:t>in </a:t>
                      </a:r>
                      <a:r>
                        <a:rPr lang="en-GB" sz="1150" dirty="0">
                          <a:latin typeface="Arial"/>
                          <a:ea typeface="Calibri"/>
                          <a:cs typeface="Mangal"/>
                        </a:rPr>
                        <a:t>Warangal and </a:t>
                      </a:r>
                      <a:r>
                        <a:rPr lang="en-GB" sz="1150" dirty="0" err="1">
                          <a:latin typeface="Arial"/>
                          <a:ea typeface="Calibri"/>
                          <a:cs typeface="Mangal"/>
                        </a:rPr>
                        <a:t>Adilabad</a:t>
                      </a:r>
                      <a:r>
                        <a:rPr lang="en-GB" sz="1150" dirty="0">
                          <a:latin typeface="Arial"/>
                          <a:ea typeface="Calibri"/>
                          <a:cs typeface="Mangal"/>
                        </a:rPr>
                        <a:t> districts in Andhra Pradesh -The </a:t>
                      </a:r>
                      <a:r>
                        <a:rPr lang="en-GB" sz="1150" dirty="0" err="1">
                          <a:latin typeface="Arial"/>
                          <a:ea typeface="Calibri"/>
                          <a:cs typeface="Mangal"/>
                        </a:rPr>
                        <a:t>postmortem</a:t>
                      </a:r>
                      <a:r>
                        <a:rPr lang="en-GB" sz="1150" dirty="0">
                          <a:latin typeface="Arial"/>
                          <a:ea typeface="Calibri"/>
                          <a:cs typeface="Mangal"/>
                        </a:rPr>
                        <a:t> samples were sent to Indian Veterinary Research Institute but they sent them back saying that they do not have the necessary facilities to test Bt </a:t>
                      </a:r>
                      <a:r>
                        <a:rPr lang="en-GB" sz="1150" dirty="0" smtClean="0">
                          <a:latin typeface="Arial"/>
                          <a:ea typeface="Calibri"/>
                          <a:cs typeface="Mangal"/>
                        </a:rPr>
                        <a:t>toxicity-</a:t>
                      </a:r>
                      <a:endParaRPr lang="en-IN" sz="1150" dirty="0">
                        <a:latin typeface="Calibri"/>
                        <a:ea typeface="Calibri"/>
                        <a:cs typeface="Mangal"/>
                      </a:endParaRPr>
                    </a:p>
                    <a:p>
                      <a:pPr algn="just">
                        <a:lnSpc>
                          <a:spcPct val="115000"/>
                        </a:lnSpc>
                        <a:spcAft>
                          <a:spcPts val="0"/>
                        </a:spcAft>
                      </a:pPr>
                      <a:endParaRPr lang="en-IN" sz="1150" dirty="0">
                        <a:latin typeface="Calibri"/>
                        <a:ea typeface="Calibri"/>
                        <a:cs typeface="Mangal"/>
                      </a:endParaRPr>
                    </a:p>
                    <a:p>
                      <a:pPr algn="just">
                        <a:lnSpc>
                          <a:spcPct val="115000"/>
                        </a:lnSpc>
                        <a:spcAft>
                          <a:spcPts val="0"/>
                        </a:spcAft>
                      </a:pPr>
                      <a:endParaRPr lang="en-IN" sz="1150" dirty="0">
                        <a:latin typeface="Calibri"/>
                        <a:ea typeface="Calibri"/>
                        <a:cs typeface="Mangal"/>
                      </a:endParaRPr>
                    </a:p>
                  </a:txBody>
                  <a:tcPr marL="19903" marR="19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buFont typeface="Arial" charset="0"/>
                        <a:buChar char="•"/>
                      </a:pPr>
                      <a:r>
                        <a:rPr lang="en-GB" sz="1150" dirty="0" smtClean="0">
                          <a:latin typeface="Arial"/>
                          <a:ea typeface="Calibri"/>
                          <a:cs typeface="Mangal"/>
                        </a:rPr>
                        <a:t>No Contamination, Bt protein is highly degradable</a:t>
                      </a:r>
                    </a:p>
                    <a:p>
                      <a:pPr algn="l">
                        <a:lnSpc>
                          <a:spcPct val="115000"/>
                        </a:lnSpc>
                        <a:spcAft>
                          <a:spcPts val="0"/>
                        </a:spcAft>
                        <a:buFont typeface="Arial" charset="0"/>
                        <a:buNone/>
                      </a:pPr>
                      <a:endParaRPr lang="en-GB" sz="1150" dirty="0" smtClean="0">
                        <a:latin typeface="Arial"/>
                        <a:ea typeface="Calibri"/>
                        <a:cs typeface="Mang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150" dirty="0" smtClean="0">
                          <a:latin typeface="Arial"/>
                          <a:ea typeface="Calibri"/>
                          <a:cs typeface="Mangal"/>
                        </a:rPr>
                        <a:t>*Cross pollination also occur in nature</a:t>
                      </a:r>
                      <a:endParaRPr lang="en-IN" sz="1150" dirty="0" smtClean="0">
                        <a:latin typeface="+mn-lt"/>
                        <a:ea typeface="Calibri"/>
                        <a:cs typeface="Mangal"/>
                      </a:endParaRPr>
                    </a:p>
                    <a:p>
                      <a:pPr algn="l">
                        <a:lnSpc>
                          <a:spcPct val="115000"/>
                        </a:lnSpc>
                        <a:spcAft>
                          <a:spcPts val="0"/>
                        </a:spcAft>
                      </a:pPr>
                      <a:endParaRPr lang="en-IN" sz="1150" dirty="0" smtClean="0">
                        <a:latin typeface="Calibri"/>
                        <a:ea typeface="Calibri"/>
                        <a:cs typeface="Mangal"/>
                      </a:endParaRPr>
                    </a:p>
                    <a:p>
                      <a:pPr algn="l">
                        <a:lnSpc>
                          <a:spcPct val="115000"/>
                        </a:lnSpc>
                        <a:spcAft>
                          <a:spcPts val="0"/>
                        </a:spcAft>
                      </a:pPr>
                      <a:r>
                        <a:rPr lang="en-GB" sz="1150" dirty="0" smtClean="0">
                          <a:latin typeface="Arial"/>
                          <a:ea typeface="Calibri"/>
                          <a:cs typeface="Mangal"/>
                        </a:rPr>
                        <a:t>*No evidence for Cattle death in India  -The Bt gene breaks down during digestion into common amino acids, which are part of the normal diet and are neither toxic nor allergic.</a:t>
                      </a:r>
                    </a:p>
                    <a:p>
                      <a:pPr algn="l">
                        <a:lnSpc>
                          <a:spcPct val="115000"/>
                        </a:lnSpc>
                        <a:spcAft>
                          <a:spcPts val="0"/>
                        </a:spcAft>
                      </a:pPr>
                      <a:endParaRPr lang="en-GB" sz="1150" dirty="0" smtClean="0">
                        <a:latin typeface="Arial"/>
                        <a:ea typeface="Calibri"/>
                        <a:cs typeface="Mangal"/>
                      </a:endParaRPr>
                    </a:p>
                    <a:p>
                      <a:pPr algn="l">
                        <a:lnSpc>
                          <a:spcPct val="115000"/>
                        </a:lnSpc>
                        <a:spcAft>
                          <a:spcPts val="0"/>
                        </a:spcAft>
                      </a:pPr>
                      <a:endParaRPr lang="en-GB" sz="1150" dirty="0" smtClean="0">
                        <a:latin typeface="Arial"/>
                        <a:ea typeface="Calibri"/>
                        <a:cs typeface="Mangal"/>
                      </a:endParaRPr>
                    </a:p>
                    <a:p>
                      <a:pPr algn="l">
                        <a:lnSpc>
                          <a:spcPct val="115000"/>
                        </a:lnSpc>
                        <a:spcAft>
                          <a:spcPts val="0"/>
                        </a:spcAft>
                      </a:pPr>
                      <a:r>
                        <a:rPr lang="en-GB" sz="1150" dirty="0" smtClean="0">
                          <a:latin typeface="Arial"/>
                          <a:ea typeface="Calibri"/>
                          <a:cs typeface="Mangal"/>
                        </a:rPr>
                        <a:t>-ICAR  ‘Report on Animal Feeding on Bio-safety Studies with Biotechnologically Transformed Bt. Cotton Crop Seed Meal’ conducted in 2008 that there was increase in liver weight</a:t>
                      </a:r>
                      <a:r>
                        <a:rPr lang="en-GB" sz="1150" baseline="0" dirty="0" smtClean="0">
                          <a:latin typeface="Arial"/>
                          <a:ea typeface="Calibri"/>
                          <a:cs typeface="Mangal"/>
                        </a:rPr>
                        <a:t> </a:t>
                      </a:r>
                      <a:r>
                        <a:rPr lang="en-GB" sz="1150" dirty="0" smtClean="0">
                          <a:latin typeface="Arial"/>
                          <a:ea typeface="Calibri"/>
                          <a:cs typeface="Mangal"/>
                        </a:rPr>
                        <a:t>in the lambs fed with Bt. cotton seed, the Committee have recommended a professional evaluation of these developments, their possible causes and consequences by an expert committee comprising of eminent scientists from ICMR, pathologists, veterinarians and nutritionists.</a:t>
                      </a:r>
                      <a:endParaRPr lang="en-IN" sz="1150" dirty="0">
                        <a:latin typeface="Calibri"/>
                        <a:ea typeface="Calibri"/>
                        <a:cs typeface="Mangal"/>
                      </a:endParaRPr>
                    </a:p>
                  </a:txBody>
                  <a:tcPr marL="19903" marR="19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1505" name="Rectangle 1"/>
          <p:cNvSpPr>
            <a:spLocks noChangeArrowheads="1"/>
          </p:cNvSpPr>
          <p:nvPr/>
        </p:nvSpPr>
        <p:spPr bwMode="auto">
          <a:xfrm>
            <a:off x="1001953" y="0"/>
            <a:ext cx="7140096"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Biota: Reduced Harm</a:t>
            </a:r>
            <a:endPar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838200"/>
          <a:ext cx="8458200" cy="5919593"/>
        </p:xfrm>
        <a:graphic>
          <a:graphicData uri="http://schemas.openxmlformats.org/drawingml/2006/table">
            <a:tbl>
              <a:tblPr/>
              <a:tblGrid>
                <a:gridCol w="4229100"/>
                <a:gridCol w="4229100"/>
              </a:tblGrid>
              <a:tr h="457200">
                <a:tc>
                  <a:txBody>
                    <a:bodyPr/>
                    <a:lstStyle/>
                    <a:p>
                      <a:pPr algn="ctr" eaLnBrk="0" fontAlgn="base" hangingPunct="0">
                        <a:spcAft>
                          <a:spcPts val="0"/>
                        </a:spcAft>
                      </a:pPr>
                      <a:r>
                        <a:rPr lang="en-GB" sz="1200" b="0" dirty="0" smtClean="0">
                          <a:solidFill>
                            <a:schemeClr val="tx1"/>
                          </a:solidFill>
                          <a:latin typeface="Arial"/>
                          <a:ea typeface="Calibri"/>
                          <a:cs typeface="Mangal"/>
                        </a:rPr>
                        <a:t>Maintenance of biodiversity,</a:t>
                      </a:r>
                    </a:p>
                    <a:p>
                      <a:pPr marL="0" marR="0" indent="0" algn="ctr" defTabSz="914400" rtl="0" eaLnBrk="0" fontAlgn="base" latinLnBrk="0" hangingPunct="0">
                        <a:lnSpc>
                          <a:spcPct val="100000"/>
                        </a:lnSpc>
                        <a:spcBef>
                          <a:spcPts val="0"/>
                        </a:spcBef>
                        <a:spcAft>
                          <a:spcPts val="0"/>
                        </a:spcAft>
                        <a:buClrTx/>
                        <a:buSzTx/>
                        <a:buFontTx/>
                        <a:buNone/>
                        <a:tabLst/>
                        <a:defRPr/>
                      </a:pPr>
                      <a:r>
                        <a:rPr lang="en-GB" sz="1200" b="0" kern="1200" dirty="0" smtClean="0">
                          <a:solidFill>
                            <a:srgbClr val="FF0000"/>
                          </a:solidFill>
                          <a:latin typeface="Arial"/>
                          <a:ea typeface="Calibri"/>
                          <a:cs typeface="Mangal"/>
                        </a:rPr>
                        <a:t>Respect for natural capacities ( </a:t>
                      </a:r>
                      <a:r>
                        <a:rPr lang="en-GB" sz="1200" b="0" kern="1200" dirty="0" err="1" smtClean="0">
                          <a:solidFill>
                            <a:srgbClr val="FF0000"/>
                          </a:solidFill>
                          <a:latin typeface="Arial"/>
                          <a:ea typeface="Calibri"/>
                          <a:cs typeface="Mangal"/>
                        </a:rPr>
                        <a:t>telos</a:t>
                      </a:r>
                      <a:r>
                        <a:rPr lang="en-GB" sz="1200" b="0" kern="1200" dirty="0" smtClean="0">
                          <a:solidFill>
                            <a:srgbClr val="FF0000"/>
                          </a:solidFill>
                          <a:latin typeface="Arial"/>
                          <a:ea typeface="Calibri"/>
                          <a:cs typeface="Mangal"/>
                        </a:rPr>
                        <a:t>)</a:t>
                      </a:r>
                      <a:endParaRPr lang="en-IN" sz="1200" dirty="0">
                        <a:latin typeface="Calibri"/>
                        <a:ea typeface="Calibri"/>
                        <a:cs typeface="Mangal"/>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IN" sz="1200" dirty="0">
                        <a:latin typeface="Calibri"/>
                        <a:ea typeface="Calibri"/>
                        <a:cs typeface="Mangal"/>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2393">
                <a:tc>
                  <a:txBody>
                    <a:bodyPr/>
                    <a:lstStyle/>
                    <a:p>
                      <a:pPr algn="just">
                        <a:lnSpc>
                          <a:spcPct val="115000"/>
                        </a:lnSpc>
                        <a:spcAft>
                          <a:spcPts val="0"/>
                        </a:spcAft>
                      </a:pPr>
                      <a:r>
                        <a:rPr lang="en-GB" sz="1200" dirty="0" smtClean="0">
                          <a:latin typeface="Arial"/>
                          <a:ea typeface="Calibri"/>
                          <a:cs typeface="Mangal"/>
                        </a:rPr>
                        <a:t>*Country </a:t>
                      </a:r>
                      <a:r>
                        <a:rPr lang="en-GB" sz="1200" dirty="0">
                          <a:latin typeface="Arial"/>
                          <a:ea typeface="Calibri"/>
                          <a:cs typeface="Mangal"/>
                        </a:rPr>
                        <a:t>of Origin, breach of internationally accepted policy of not disturbing the centre of </a:t>
                      </a:r>
                      <a:r>
                        <a:rPr lang="en-GB" sz="1200" dirty="0" smtClean="0">
                          <a:latin typeface="Arial"/>
                          <a:ea typeface="Calibri"/>
                          <a:cs typeface="Mangal"/>
                        </a:rPr>
                        <a:t>origin</a:t>
                      </a:r>
                      <a:r>
                        <a:rPr lang="en-GB" sz="1200" baseline="0" dirty="0" smtClean="0">
                          <a:latin typeface="Arial"/>
                          <a:ea typeface="Calibri"/>
                          <a:cs typeface="Mangal"/>
                        </a:rPr>
                        <a:t> to conserve the biodiversity– </a:t>
                      </a:r>
                      <a:r>
                        <a:rPr lang="en-GB" sz="1200" baseline="0" dirty="0" err="1" smtClean="0">
                          <a:latin typeface="Arial"/>
                          <a:ea typeface="Calibri"/>
                          <a:cs typeface="Mangal"/>
                        </a:rPr>
                        <a:t>Cartagena</a:t>
                      </a:r>
                      <a:r>
                        <a:rPr lang="en-GB" sz="1200" baseline="0" dirty="0" smtClean="0">
                          <a:latin typeface="Arial"/>
                          <a:ea typeface="Calibri"/>
                          <a:cs typeface="Mangal"/>
                        </a:rPr>
                        <a:t> protocol</a:t>
                      </a:r>
                    </a:p>
                    <a:p>
                      <a:pPr algn="just">
                        <a:lnSpc>
                          <a:spcPct val="115000"/>
                        </a:lnSpc>
                        <a:spcAft>
                          <a:spcPts val="0"/>
                        </a:spcAft>
                      </a:pPr>
                      <a:endParaRPr lang="en-GB" sz="1200" dirty="0" smtClean="0">
                        <a:latin typeface="Arial"/>
                        <a:ea typeface="Calibri"/>
                        <a:cs typeface="Mangal"/>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GB" sz="1200" dirty="0" smtClean="0">
                          <a:latin typeface="Arial"/>
                          <a:ea typeface="Calibri"/>
                          <a:cs typeface="Mangal"/>
                        </a:rPr>
                        <a:t>*The gene pool should be conserved</a:t>
                      </a:r>
                    </a:p>
                    <a:p>
                      <a:pPr marL="0" marR="0" indent="0" algn="just" defTabSz="914400" rtl="0" eaLnBrk="1" fontAlgn="auto" latinLnBrk="0" hangingPunct="1">
                        <a:lnSpc>
                          <a:spcPct val="115000"/>
                        </a:lnSpc>
                        <a:spcBef>
                          <a:spcPts val="0"/>
                        </a:spcBef>
                        <a:spcAft>
                          <a:spcPts val="0"/>
                        </a:spcAft>
                        <a:buClrTx/>
                        <a:buSzTx/>
                        <a:buFontTx/>
                        <a:buNone/>
                        <a:tabLst/>
                        <a:defRPr/>
                      </a:pPr>
                      <a:endParaRPr lang="en-GB" sz="1200" dirty="0" smtClean="0">
                        <a:latin typeface="Arial"/>
                        <a:ea typeface="Calibri"/>
                        <a:cs typeface="Mangal"/>
                      </a:endParaRPr>
                    </a:p>
                    <a:p>
                      <a:pPr algn="l">
                        <a:lnSpc>
                          <a:spcPct val="115000"/>
                        </a:lnSpc>
                        <a:spcAft>
                          <a:spcPts val="0"/>
                        </a:spcAft>
                      </a:pPr>
                      <a:r>
                        <a:rPr lang="en-GB" sz="1200" dirty="0" smtClean="0">
                          <a:latin typeface="Arial"/>
                          <a:ea typeface="Calibri"/>
                          <a:cs typeface="Mangal"/>
                        </a:rPr>
                        <a:t>*Effects </a:t>
                      </a:r>
                      <a:r>
                        <a:rPr lang="en-GB" sz="1200" dirty="0">
                          <a:latin typeface="Arial"/>
                          <a:ea typeface="Calibri"/>
                          <a:cs typeface="Mangal"/>
                        </a:rPr>
                        <a:t>on Biodiversity of </a:t>
                      </a:r>
                      <a:r>
                        <a:rPr lang="en-GB" sz="1200" dirty="0" err="1" smtClean="0">
                          <a:latin typeface="Arial"/>
                          <a:ea typeface="Calibri"/>
                          <a:cs typeface="Mangal"/>
                        </a:rPr>
                        <a:t>brinjal</a:t>
                      </a:r>
                      <a:r>
                        <a:rPr lang="en-GB" sz="1200" dirty="0" smtClean="0">
                          <a:latin typeface="Arial"/>
                          <a:ea typeface="Calibri"/>
                          <a:cs typeface="Mangal"/>
                        </a:rPr>
                        <a:t> - Bt </a:t>
                      </a:r>
                      <a:r>
                        <a:rPr lang="en-GB" sz="1200" dirty="0" err="1" smtClean="0">
                          <a:latin typeface="Arial"/>
                          <a:ea typeface="Calibri"/>
                          <a:cs typeface="Mangal"/>
                        </a:rPr>
                        <a:t>Brinjal</a:t>
                      </a:r>
                      <a:r>
                        <a:rPr lang="en-GB" sz="1200" dirty="0" smtClean="0">
                          <a:latin typeface="Arial"/>
                          <a:ea typeface="Calibri"/>
                          <a:cs typeface="Mangal"/>
                        </a:rPr>
                        <a:t> will lead to homogeneity and monotonous similarity of the fruits</a:t>
                      </a:r>
                    </a:p>
                    <a:p>
                      <a:pPr algn="l">
                        <a:lnSpc>
                          <a:spcPct val="115000"/>
                        </a:lnSpc>
                        <a:spcAft>
                          <a:spcPts val="0"/>
                        </a:spcAft>
                      </a:pPr>
                      <a:endParaRPr lang="en-IN" sz="1200" dirty="0" smtClean="0">
                        <a:latin typeface="Calibri"/>
                        <a:ea typeface="Calibri"/>
                        <a:cs typeface="Mangal"/>
                      </a:endParaRPr>
                    </a:p>
                    <a:p>
                      <a:pPr algn="l">
                        <a:lnSpc>
                          <a:spcPct val="115000"/>
                        </a:lnSpc>
                        <a:spcAft>
                          <a:spcPts val="0"/>
                        </a:spcAft>
                      </a:pPr>
                      <a:r>
                        <a:rPr lang="en-IN" sz="1200" dirty="0" smtClean="0">
                          <a:latin typeface="Calibri"/>
                          <a:ea typeface="Calibri"/>
                          <a:cs typeface="Mangal"/>
                        </a:rPr>
                        <a:t>*</a:t>
                      </a:r>
                      <a:r>
                        <a:rPr lang="en-GB" sz="1200" dirty="0" smtClean="0">
                          <a:latin typeface="Arial"/>
                          <a:ea typeface="Calibri"/>
                          <a:cs typeface="Mangal"/>
                        </a:rPr>
                        <a:t>Different </a:t>
                      </a:r>
                      <a:r>
                        <a:rPr lang="en-GB" sz="1200" dirty="0">
                          <a:latin typeface="Arial"/>
                          <a:ea typeface="Calibri"/>
                          <a:cs typeface="Mangal"/>
                        </a:rPr>
                        <a:t>Agro climatic zones- Bt trait is variable under different weather conditions- needs large number of trials</a:t>
                      </a:r>
                      <a:endParaRPr lang="en-IN" sz="1200" dirty="0">
                        <a:latin typeface="Calibri"/>
                        <a:ea typeface="Calibri"/>
                        <a:cs typeface="Mangal"/>
                      </a:endParaRPr>
                    </a:p>
                    <a:p>
                      <a:pPr algn="l">
                        <a:lnSpc>
                          <a:spcPct val="115000"/>
                        </a:lnSpc>
                        <a:spcAft>
                          <a:spcPts val="0"/>
                        </a:spcAft>
                      </a:pPr>
                      <a:endParaRPr lang="en-IN" sz="1200" dirty="0">
                        <a:latin typeface="Calibri"/>
                        <a:ea typeface="Calibri"/>
                        <a:cs typeface="Mangal"/>
                      </a:endParaRPr>
                    </a:p>
                    <a:p>
                      <a:pPr algn="just">
                        <a:lnSpc>
                          <a:spcPct val="115000"/>
                        </a:lnSpc>
                        <a:spcAft>
                          <a:spcPts val="0"/>
                        </a:spcAft>
                      </a:pPr>
                      <a:r>
                        <a:rPr lang="en-GB" sz="1200" dirty="0" smtClean="0">
                          <a:latin typeface="Arial"/>
                          <a:ea typeface="Calibri"/>
                          <a:cs typeface="Mangal"/>
                        </a:rPr>
                        <a:t>*</a:t>
                      </a:r>
                      <a:r>
                        <a:rPr lang="en-GB" sz="1200" dirty="0" err="1" smtClean="0">
                          <a:latin typeface="Arial"/>
                          <a:ea typeface="Calibri"/>
                          <a:cs typeface="Mangal"/>
                        </a:rPr>
                        <a:t>MoEF</a:t>
                      </a:r>
                      <a:r>
                        <a:rPr lang="en-GB" sz="1200" dirty="0" smtClean="0">
                          <a:latin typeface="Arial"/>
                          <a:ea typeface="Calibri"/>
                          <a:cs typeface="Mangal"/>
                        </a:rPr>
                        <a:t> has dropped 190 plants from the protection of the Biodiversity Act which includes </a:t>
                      </a:r>
                      <a:r>
                        <a:rPr lang="en-GB" sz="1200" dirty="0" err="1" smtClean="0">
                          <a:latin typeface="Arial"/>
                          <a:ea typeface="Calibri"/>
                          <a:cs typeface="Mangal"/>
                        </a:rPr>
                        <a:t>brinjal</a:t>
                      </a:r>
                      <a:r>
                        <a:rPr lang="en-GB" sz="1200" dirty="0" smtClean="0">
                          <a:latin typeface="Arial"/>
                          <a:ea typeface="Calibri"/>
                          <a:cs typeface="Mangal"/>
                        </a:rPr>
                        <a:t>. The process by which species are taken off the list should be clarified to the public</a:t>
                      </a:r>
                      <a:r>
                        <a:rPr lang="en-US" sz="1200" dirty="0" smtClean="0">
                          <a:solidFill>
                            <a:srgbClr val="FF0000"/>
                          </a:solidFill>
                          <a:latin typeface="+mn-lt"/>
                          <a:ea typeface="Calibri"/>
                          <a:cs typeface="Mangal"/>
                        </a:rPr>
                        <a:t>.</a:t>
                      </a:r>
                    </a:p>
                    <a:p>
                      <a:pPr algn="just">
                        <a:lnSpc>
                          <a:spcPct val="115000"/>
                        </a:lnSpc>
                        <a:spcAft>
                          <a:spcPts val="0"/>
                        </a:spcAft>
                      </a:pPr>
                      <a:endParaRPr lang="en-GB" sz="1200" dirty="0" smtClean="0">
                        <a:latin typeface="Arial"/>
                        <a:ea typeface="Calibri"/>
                        <a:cs typeface="Mangal"/>
                      </a:endParaRPr>
                    </a:p>
                    <a:p>
                      <a:pPr algn="just">
                        <a:lnSpc>
                          <a:spcPct val="115000"/>
                        </a:lnSpc>
                        <a:spcAft>
                          <a:spcPts val="0"/>
                        </a:spcAft>
                      </a:pPr>
                      <a:r>
                        <a:rPr lang="en-GB" sz="1200" dirty="0" smtClean="0">
                          <a:latin typeface="Arial"/>
                          <a:ea typeface="Calibri"/>
                          <a:cs typeface="Mangal"/>
                        </a:rPr>
                        <a:t>*</a:t>
                      </a:r>
                      <a:r>
                        <a:rPr lang="en-GB" sz="1200" dirty="0" err="1" smtClean="0">
                          <a:latin typeface="Arial"/>
                          <a:ea typeface="Calibri"/>
                          <a:cs typeface="Mangal"/>
                        </a:rPr>
                        <a:t>Brinjal</a:t>
                      </a:r>
                      <a:r>
                        <a:rPr lang="en-GB" sz="1200" dirty="0" smtClean="0">
                          <a:latin typeface="Arial"/>
                          <a:ea typeface="Calibri"/>
                          <a:cs typeface="Mangal"/>
                        </a:rPr>
                        <a:t> </a:t>
                      </a:r>
                      <a:r>
                        <a:rPr lang="en-GB" sz="1200" dirty="0">
                          <a:latin typeface="Arial"/>
                          <a:ea typeface="Calibri"/>
                          <a:cs typeface="Mangal"/>
                        </a:rPr>
                        <a:t>to be included in Protection of </a:t>
                      </a:r>
                      <a:r>
                        <a:rPr lang="en-GB" sz="1200" dirty="0" smtClean="0">
                          <a:latin typeface="Arial"/>
                          <a:ea typeface="Calibri"/>
                          <a:cs typeface="Mangal"/>
                        </a:rPr>
                        <a:t>Biodiversity</a:t>
                      </a:r>
                      <a:endParaRPr lang="en-IN" sz="1200" dirty="0">
                        <a:latin typeface="Calibri"/>
                        <a:ea typeface="Calibri"/>
                        <a:cs typeface="Mangal"/>
                      </a:endParaRPr>
                    </a:p>
                    <a:p>
                      <a:pPr algn="l">
                        <a:lnSpc>
                          <a:spcPct val="115000"/>
                        </a:lnSpc>
                        <a:spcAft>
                          <a:spcPts val="0"/>
                        </a:spcAft>
                      </a:pPr>
                      <a:endParaRPr lang="en-IN" sz="1200" dirty="0">
                        <a:latin typeface="Calibri"/>
                        <a:ea typeface="Calibri"/>
                        <a:cs typeface="Mangal"/>
                      </a:endParaRPr>
                    </a:p>
                    <a:p>
                      <a:pPr algn="l">
                        <a:lnSpc>
                          <a:spcPct val="115000"/>
                        </a:lnSpc>
                        <a:spcAft>
                          <a:spcPts val="0"/>
                        </a:spcAft>
                      </a:pPr>
                      <a:r>
                        <a:rPr lang="en-US" sz="1400" b="1" dirty="0">
                          <a:latin typeface="Arial"/>
                          <a:ea typeface="Calibri"/>
                          <a:cs typeface="Mangal"/>
                        </a:rPr>
                        <a:t>Animals Used in Agriculture</a:t>
                      </a:r>
                      <a:endParaRPr lang="en-IN" sz="1200" dirty="0">
                        <a:latin typeface="Calibri"/>
                        <a:ea typeface="Calibri"/>
                        <a:cs typeface="Mangal"/>
                      </a:endParaRPr>
                    </a:p>
                    <a:p>
                      <a:pPr algn="l">
                        <a:lnSpc>
                          <a:spcPct val="115000"/>
                        </a:lnSpc>
                        <a:spcAft>
                          <a:spcPts val="0"/>
                        </a:spcAft>
                      </a:pPr>
                      <a:r>
                        <a:rPr lang="en-GB" sz="1200" dirty="0">
                          <a:latin typeface="Calibri"/>
                          <a:ea typeface="Calibri"/>
                          <a:cs typeface="Mangal"/>
                        </a:rPr>
                        <a:t>-----</a:t>
                      </a:r>
                      <a:endParaRPr lang="en-IN" sz="1200" dirty="0">
                        <a:latin typeface="Calibri"/>
                        <a:ea typeface="Calibri"/>
                        <a:cs typeface="Mangal"/>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200" dirty="0" smtClean="0">
                          <a:latin typeface="Arial"/>
                          <a:ea typeface="Calibri"/>
                          <a:cs typeface="Mangal"/>
                        </a:rPr>
                        <a:t>-The </a:t>
                      </a:r>
                      <a:r>
                        <a:rPr lang="en-GB" sz="1200" dirty="0" err="1" smtClean="0">
                          <a:latin typeface="Arial"/>
                          <a:ea typeface="Calibri"/>
                          <a:cs typeface="Mangal"/>
                        </a:rPr>
                        <a:t>crossability</a:t>
                      </a:r>
                      <a:r>
                        <a:rPr lang="en-GB" sz="1200" dirty="0" smtClean="0">
                          <a:latin typeface="Arial"/>
                          <a:ea typeface="Calibri"/>
                          <a:cs typeface="Mangal"/>
                        </a:rPr>
                        <a:t> studies have been repeated by IIVR, and it has been reported that crossing was not possible with representative wild relatives except S. </a:t>
                      </a:r>
                      <a:r>
                        <a:rPr lang="en-GB" sz="1200" dirty="0" err="1" smtClean="0">
                          <a:latin typeface="Arial"/>
                          <a:ea typeface="Calibri"/>
                          <a:cs typeface="Mangal"/>
                        </a:rPr>
                        <a:t>incanum</a:t>
                      </a:r>
                      <a:r>
                        <a:rPr lang="en-GB" sz="1200" dirty="0" smtClean="0">
                          <a:latin typeface="Arial"/>
                          <a:ea typeface="Calibri"/>
                          <a:cs typeface="Mangal"/>
                        </a:rPr>
                        <a:t> where limited crossing could be achieved through artificial pollination.</a:t>
                      </a:r>
                      <a:endParaRPr lang="en-IN" sz="1200" dirty="0">
                        <a:latin typeface="Calibri"/>
                        <a:ea typeface="Calibri"/>
                        <a:cs typeface="Mangal"/>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529" name="Rectangle 1"/>
          <p:cNvSpPr>
            <a:spLocks noChangeArrowheads="1"/>
          </p:cNvSpPr>
          <p:nvPr/>
        </p:nvSpPr>
        <p:spPr bwMode="auto">
          <a:xfrm>
            <a:off x="2209800" y="304801"/>
            <a:ext cx="43434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n-GB"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Biota:</a:t>
            </a:r>
            <a:r>
              <a:rPr kumimoji="0" lang="en-GB"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lang="en-GB" b="1" dirty="0" smtClean="0">
                <a:solidFill>
                  <a:srgbClr val="000000"/>
                </a:solidFill>
                <a:latin typeface="Arial"/>
                <a:ea typeface="Times New Roman"/>
                <a:cs typeface="Mangal"/>
              </a:rPr>
              <a:t>Autonomy/Dignity</a:t>
            </a:r>
            <a:endPar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0" y="609600"/>
          <a:ext cx="8077200" cy="6243828"/>
        </p:xfrm>
        <a:graphic>
          <a:graphicData uri="http://schemas.openxmlformats.org/drawingml/2006/table">
            <a:tbl>
              <a:tblPr/>
              <a:tblGrid>
                <a:gridCol w="4038600"/>
                <a:gridCol w="4038600"/>
              </a:tblGrid>
              <a:tr h="207439">
                <a:tc>
                  <a:txBody>
                    <a:bodyPr/>
                    <a:lstStyle/>
                    <a:p>
                      <a:pPr marL="0" algn="ctr" defTabSz="914400" rtl="0" eaLnBrk="0" fontAlgn="base" latinLnBrk="0" hangingPunct="0">
                        <a:spcAft>
                          <a:spcPts val="0"/>
                        </a:spcAft>
                      </a:pPr>
                      <a:r>
                        <a:rPr lang="en-GB" sz="1600" b="0" kern="1200" dirty="0" smtClean="0">
                          <a:solidFill>
                            <a:schemeClr val="tx1"/>
                          </a:solidFill>
                          <a:latin typeface="Arial"/>
                          <a:ea typeface="Calibri"/>
                          <a:cs typeface="Mangal"/>
                        </a:rPr>
                        <a:t>No additional strain on regional natural resources</a:t>
                      </a:r>
                    </a:p>
                  </a:txBody>
                  <a:tcPr marL="39644" marR="396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IN" sz="1200" dirty="0">
                        <a:latin typeface="Calibri"/>
                        <a:ea typeface="Calibri"/>
                        <a:cs typeface="Mangal"/>
                      </a:endParaRPr>
                    </a:p>
                  </a:txBody>
                  <a:tcPr marL="39644" marR="396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6161">
                <a:tc>
                  <a:txBody>
                    <a:bodyPr/>
                    <a:lstStyle/>
                    <a:p>
                      <a:pPr algn="just">
                        <a:lnSpc>
                          <a:spcPct val="115000"/>
                        </a:lnSpc>
                        <a:spcAft>
                          <a:spcPts val="0"/>
                        </a:spcAft>
                      </a:pPr>
                      <a:r>
                        <a:rPr lang="en-GB" sz="1200" b="1" dirty="0" smtClean="0">
                          <a:latin typeface="Arial"/>
                          <a:ea typeface="Calibri"/>
                          <a:cs typeface="Mangal"/>
                        </a:rPr>
                        <a:t>-</a:t>
                      </a:r>
                      <a:r>
                        <a:rPr lang="en-GB" sz="1200" b="1" baseline="0" dirty="0" smtClean="0">
                          <a:latin typeface="Arial"/>
                          <a:ea typeface="Calibri"/>
                          <a:cs typeface="Mangal"/>
                        </a:rPr>
                        <a:t> </a:t>
                      </a:r>
                      <a:r>
                        <a:rPr lang="en-GB" sz="1200" dirty="0" smtClean="0">
                          <a:latin typeface="Arial"/>
                          <a:ea typeface="Calibri"/>
                          <a:cs typeface="Mangal"/>
                        </a:rPr>
                        <a:t>Effects </a:t>
                      </a:r>
                      <a:r>
                        <a:rPr lang="en-GB" sz="1200" dirty="0">
                          <a:latin typeface="Arial"/>
                          <a:ea typeface="Calibri"/>
                          <a:cs typeface="Mangal"/>
                        </a:rPr>
                        <a:t>on </a:t>
                      </a:r>
                      <a:r>
                        <a:rPr lang="en-GB" sz="1200" dirty="0" err="1">
                          <a:latin typeface="Arial"/>
                          <a:ea typeface="Calibri"/>
                          <a:cs typeface="Mangal"/>
                        </a:rPr>
                        <a:t>Solanacae</a:t>
                      </a:r>
                      <a:r>
                        <a:rPr lang="en-GB" sz="1200" dirty="0">
                          <a:latin typeface="Arial"/>
                          <a:ea typeface="Calibri"/>
                          <a:cs typeface="Mangal"/>
                        </a:rPr>
                        <a:t> family through contamination - many important medicinal weeds and crops in the </a:t>
                      </a:r>
                      <a:r>
                        <a:rPr lang="en-GB" sz="1200" dirty="0" err="1">
                          <a:latin typeface="Arial"/>
                          <a:ea typeface="Calibri"/>
                          <a:cs typeface="Mangal"/>
                        </a:rPr>
                        <a:t>Solanacae</a:t>
                      </a:r>
                      <a:r>
                        <a:rPr lang="en-GB" sz="1200" dirty="0">
                          <a:latin typeface="Arial"/>
                          <a:ea typeface="Calibri"/>
                          <a:cs typeface="Mangal"/>
                        </a:rPr>
                        <a:t> family(potato, chillies, tomato ,tobacco etc.,)</a:t>
                      </a:r>
                      <a:endParaRPr lang="en-IN" sz="1200" dirty="0">
                        <a:latin typeface="Calibri"/>
                        <a:ea typeface="Calibri"/>
                        <a:cs typeface="Mangal"/>
                      </a:endParaRPr>
                    </a:p>
                    <a:p>
                      <a:pPr algn="l">
                        <a:lnSpc>
                          <a:spcPct val="115000"/>
                        </a:lnSpc>
                        <a:spcAft>
                          <a:spcPts val="0"/>
                        </a:spcAft>
                        <a:buFont typeface="Arial" charset="0"/>
                        <a:buNone/>
                      </a:pPr>
                      <a:r>
                        <a:rPr lang="en-GB" sz="1200" b="1" dirty="0" smtClean="0">
                          <a:latin typeface="Arial"/>
                          <a:ea typeface="Calibri"/>
                          <a:cs typeface="Mangal"/>
                        </a:rPr>
                        <a:t>-</a:t>
                      </a:r>
                      <a:r>
                        <a:rPr lang="en-GB" sz="1200" dirty="0" smtClean="0">
                          <a:latin typeface="Arial"/>
                          <a:ea typeface="Calibri"/>
                          <a:cs typeface="Mangal"/>
                        </a:rPr>
                        <a:t>Unlike </a:t>
                      </a:r>
                      <a:r>
                        <a:rPr lang="en-GB" sz="1200" dirty="0">
                          <a:latin typeface="Arial"/>
                          <a:ea typeface="Calibri"/>
                          <a:cs typeface="Mangal"/>
                        </a:rPr>
                        <a:t>medical genetic engineering</a:t>
                      </a:r>
                      <a:r>
                        <a:rPr lang="en-US" sz="1200" dirty="0">
                          <a:latin typeface="Arial"/>
                          <a:ea typeface="Calibri"/>
                          <a:cs typeface="Mangal"/>
                        </a:rPr>
                        <a:t> ,</a:t>
                      </a:r>
                      <a:r>
                        <a:rPr lang="en-GB" sz="1200" dirty="0">
                          <a:latin typeface="Arial"/>
                          <a:ea typeface="Calibri"/>
                          <a:cs typeface="Mangal"/>
                        </a:rPr>
                        <a:t> genetic engineering releases the modified genes straightaway into natural ecosystems and for direct </a:t>
                      </a:r>
                      <a:r>
                        <a:rPr lang="en-GB" sz="1200" dirty="0" smtClean="0">
                          <a:latin typeface="Arial"/>
                          <a:ea typeface="Calibri"/>
                          <a:cs typeface="Mangal"/>
                        </a:rPr>
                        <a:t>consumption.</a:t>
                      </a:r>
                    </a:p>
                    <a:p>
                      <a:pPr algn="l" eaLnBrk="0" fontAlgn="base" hangingPunct="0">
                        <a:spcAft>
                          <a:spcPts val="0"/>
                        </a:spcAft>
                      </a:pPr>
                      <a:r>
                        <a:rPr lang="en-GB" sz="1200" b="1" dirty="0" smtClean="0">
                          <a:latin typeface="Arial"/>
                          <a:ea typeface="Times New Roman"/>
                          <a:cs typeface="Mangal"/>
                        </a:rPr>
                        <a:t>-</a:t>
                      </a:r>
                      <a:r>
                        <a:rPr lang="en-GB" sz="1200" dirty="0" smtClean="0">
                          <a:latin typeface="Arial"/>
                          <a:ea typeface="Times New Roman"/>
                          <a:cs typeface="Mangal"/>
                        </a:rPr>
                        <a:t>Bt </a:t>
                      </a:r>
                      <a:r>
                        <a:rPr lang="en-GB" sz="1200" dirty="0">
                          <a:latin typeface="Arial"/>
                          <a:ea typeface="Times New Roman"/>
                          <a:cs typeface="Mangal"/>
                        </a:rPr>
                        <a:t>toxin is killing beneficial or friendly insects as well</a:t>
                      </a:r>
                      <a:r>
                        <a:rPr lang="en-GB" sz="1200" dirty="0" smtClean="0">
                          <a:latin typeface="Arial"/>
                          <a:ea typeface="Times New Roman"/>
                          <a:cs typeface="Mangal"/>
                        </a:rPr>
                        <a:t>.</a:t>
                      </a:r>
                    </a:p>
                    <a:p>
                      <a:pPr algn="l">
                        <a:lnSpc>
                          <a:spcPct val="115000"/>
                        </a:lnSpc>
                        <a:spcAft>
                          <a:spcPts val="0"/>
                        </a:spcAft>
                      </a:pPr>
                      <a:r>
                        <a:rPr lang="en-GB" sz="1400" b="1" kern="1200" dirty="0" smtClean="0">
                          <a:solidFill>
                            <a:schemeClr val="tx1"/>
                          </a:solidFill>
                          <a:latin typeface="Arial"/>
                          <a:ea typeface="Calibri"/>
                          <a:cs typeface="Mangal"/>
                        </a:rPr>
                        <a:t>-</a:t>
                      </a:r>
                      <a:r>
                        <a:rPr lang="en-GB" sz="1200" kern="1200" dirty="0" smtClean="0">
                          <a:solidFill>
                            <a:schemeClr val="tx1"/>
                          </a:solidFill>
                          <a:latin typeface="Arial"/>
                          <a:ea typeface="Calibri"/>
                          <a:cs typeface="Mangal"/>
                        </a:rPr>
                        <a:t>India </a:t>
                      </a:r>
                      <a:r>
                        <a:rPr lang="en-GB" sz="1200" kern="1200" dirty="0">
                          <a:solidFill>
                            <a:schemeClr val="tx1"/>
                          </a:solidFill>
                          <a:latin typeface="Arial"/>
                          <a:ea typeface="Calibri"/>
                          <a:cs typeface="Mangal"/>
                        </a:rPr>
                        <a:t>completely lacks post-marketing surveillance and regulatory </a:t>
                      </a:r>
                      <a:r>
                        <a:rPr lang="en-GB" sz="1200" kern="1200" dirty="0" smtClean="0">
                          <a:solidFill>
                            <a:schemeClr val="tx1"/>
                          </a:solidFill>
                          <a:latin typeface="Arial"/>
                          <a:ea typeface="Calibri"/>
                          <a:cs typeface="Mangal"/>
                        </a:rPr>
                        <a:t>mechanisms</a:t>
                      </a:r>
                      <a:endParaRPr lang="en-IN" sz="1200" kern="1200" dirty="0" smtClean="0">
                        <a:solidFill>
                          <a:schemeClr val="tx1"/>
                        </a:solidFill>
                        <a:latin typeface="Arial"/>
                        <a:ea typeface="Calibri"/>
                        <a:cs typeface="Mangal"/>
                      </a:endParaRPr>
                    </a:p>
                    <a:p>
                      <a:pPr algn="l">
                        <a:lnSpc>
                          <a:spcPct val="115000"/>
                        </a:lnSpc>
                        <a:spcAft>
                          <a:spcPts val="0"/>
                        </a:spcAft>
                      </a:pPr>
                      <a:r>
                        <a:rPr lang="en-GB" sz="1200" b="1" dirty="0" smtClean="0">
                          <a:latin typeface="Arial"/>
                          <a:ea typeface="Calibri"/>
                          <a:cs typeface="Mangal"/>
                        </a:rPr>
                        <a:t>-</a:t>
                      </a:r>
                      <a:r>
                        <a:rPr lang="en-GB" sz="1200" dirty="0" smtClean="0">
                          <a:latin typeface="Arial"/>
                          <a:ea typeface="Calibri"/>
                          <a:cs typeface="Mangal"/>
                        </a:rPr>
                        <a:t>Bt </a:t>
                      </a:r>
                      <a:r>
                        <a:rPr lang="en-GB" sz="1200" dirty="0" err="1">
                          <a:latin typeface="Arial"/>
                          <a:ea typeface="Calibri"/>
                          <a:cs typeface="Mangal"/>
                        </a:rPr>
                        <a:t>Brinjal</a:t>
                      </a:r>
                      <a:r>
                        <a:rPr lang="en-GB" sz="1200" dirty="0">
                          <a:latin typeface="Arial"/>
                          <a:ea typeface="Calibri"/>
                          <a:cs typeface="Mangal"/>
                        </a:rPr>
                        <a:t> is in conflict with Indian National Climate Action Plan.-Bt </a:t>
                      </a:r>
                      <a:r>
                        <a:rPr lang="en-GB" sz="1200" dirty="0" err="1">
                          <a:latin typeface="Arial"/>
                          <a:ea typeface="Calibri"/>
                          <a:cs typeface="Mangal"/>
                        </a:rPr>
                        <a:t>Brinjal</a:t>
                      </a:r>
                      <a:r>
                        <a:rPr lang="en-GB" sz="1200" dirty="0">
                          <a:latin typeface="Arial"/>
                          <a:ea typeface="Calibri"/>
                          <a:cs typeface="Mangal"/>
                        </a:rPr>
                        <a:t> is in conflict with Para 4.4 in the Water Mission and Para 4.7 in the Environmental Action Plan of the Indian National Climate Action </a:t>
                      </a:r>
                      <a:r>
                        <a:rPr lang="en-GB" sz="1200" dirty="0" smtClean="0">
                          <a:latin typeface="Arial"/>
                          <a:ea typeface="Calibri"/>
                          <a:cs typeface="Mangal"/>
                        </a:rPr>
                        <a:t>Plan.</a:t>
                      </a:r>
                    </a:p>
                    <a:p>
                      <a:pPr algn="l">
                        <a:lnSpc>
                          <a:spcPct val="115000"/>
                        </a:lnSpc>
                        <a:spcAft>
                          <a:spcPts val="0"/>
                        </a:spcAft>
                      </a:pPr>
                      <a:r>
                        <a:rPr lang="en-GB" sz="1200" b="1" dirty="0" smtClean="0">
                          <a:latin typeface="Arial"/>
                          <a:ea typeface="Calibri"/>
                          <a:cs typeface="Mangal"/>
                        </a:rPr>
                        <a:t>-</a:t>
                      </a:r>
                      <a:r>
                        <a:rPr lang="en-GB" sz="1200" dirty="0" smtClean="0">
                          <a:latin typeface="Arial"/>
                          <a:ea typeface="Calibri"/>
                          <a:cs typeface="Mangal"/>
                        </a:rPr>
                        <a:t>Invoking </a:t>
                      </a:r>
                      <a:r>
                        <a:rPr lang="en-GB" sz="1200" dirty="0">
                          <a:latin typeface="Arial"/>
                          <a:ea typeface="Calibri"/>
                          <a:cs typeface="Mangal"/>
                        </a:rPr>
                        <a:t>precautionary principle is appropriate- The complexity as well as inter-relatedness of species within ecosystems -With over 20 more genetically modified (GM) crops reportedly in the pipeline in India, we must exercise utmost caution.</a:t>
                      </a:r>
                      <a:endParaRPr lang="en-IN" sz="1200" dirty="0">
                        <a:latin typeface="Calibri"/>
                        <a:ea typeface="Calibri"/>
                        <a:cs typeface="Mangal"/>
                      </a:endParaRPr>
                    </a:p>
                    <a:p>
                      <a:pPr algn="just">
                        <a:lnSpc>
                          <a:spcPct val="115000"/>
                        </a:lnSpc>
                        <a:spcAft>
                          <a:spcPts val="0"/>
                        </a:spcAft>
                      </a:pPr>
                      <a:r>
                        <a:rPr lang="en-GB" sz="1200" b="1" dirty="0">
                          <a:latin typeface="Arial"/>
                          <a:ea typeface="Calibri"/>
                          <a:cs typeface="Mangal"/>
                        </a:rPr>
                        <a:t>-</a:t>
                      </a:r>
                      <a:r>
                        <a:rPr lang="en-GB" sz="1200" dirty="0" smtClean="0">
                          <a:latin typeface="Arial"/>
                          <a:ea typeface="Calibri"/>
                          <a:cs typeface="Mangal"/>
                        </a:rPr>
                        <a:t>GM </a:t>
                      </a:r>
                      <a:r>
                        <a:rPr lang="en-GB" sz="1200" dirty="0">
                          <a:latin typeface="Arial"/>
                          <a:ea typeface="Calibri"/>
                          <a:cs typeface="Mangal"/>
                        </a:rPr>
                        <a:t>crops have adversely affected honeybee populations in many countries including India, USA, Australia, Germany- Reduction in the population of honeybees will harm floral diversity as they are the main pollinating agents.</a:t>
                      </a:r>
                      <a:endParaRPr lang="en-IN" sz="1200" dirty="0">
                        <a:latin typeface="Calibri"/>
                        <a:ea typeface="Calibri"/>
                        <a:cs typeface="Mangal"/>
                      </a:endParaRPr>
                    </a:p>
                    <a:p>
                      <a:pPr algn="l">
                        <a:lnSpc>
                          <a:spcPct val="115000"/>
                        </a:lnSpc>
                        <a:spcAft>
                          <a:spcPts val="0"/>
                        </a:spcAft>
                      </a:pPr>
                      <a:r>
                        <a:rPr lang="en-GB" sz="1200" dirty="0">
                          <a:latin typeface="Arial"/>
                          <a:ea typeface="Calibri"/>
                          <a:cs typeface="Mangal"/>
                        </a:rPr>
                        <a:t>-</a:t>
                      </a:r>
                      <a:r>
                        <a:rPr lang="en-GB" sz="1200" dirty="0" smtClean="0">
                          <a:latin typeface="Arial"/>
                          <a:ea typeface="Calibri"/>
                          <a:cs typeface="Mangal"/>
                        </a:rPr>
                        <a:t>In </a:t>
                      </a:r>
                      <a:r>
                        <a:rPr lang="en-GB" sz="1200" dirty="0">
                          <a:latin typeface="Arial"/>
                          <a:ea typeface="Calibri"/>
                          <a:cs typeface="Mangal"/>
                        </a:rPr>
                        <a:t>changing climatic conditions one cannot predict what might happen in pest </a:t>
                      </a:r>
                      <a:r>
                        <a:rPr lang="en-GB" sz="1200" dirty="0" smtClean="0">
                          <a:latin typeface="Arial"/>
                          <a:ea typeface="Calibri"/>
                          <a:cs typeface="Mangal"/>
                        </a:rPr>
                        <a:t>ecology</a:t>
                      </a:r>
                    </a:p>
                    <a:p>
                      <a:pPr algn="l">
                        <a:lnSpc>
                          <a:spcPct val="115000"/>
                        </a:lnSpc>
                        <a:spcAft>
                          <a:spcPts val="0"/>
                        </a:spcAft>
                      </a:pPr>
                      <a:r>
                        <a:rPr lang="en-US" sz="1400" b="1" dirty="0" smtClean="0">
                          <a:latin typeface="Arial"/>
                          <a:ea typeface="Calibri"/>
                          <a:cs typeface="Mangal"/>
                        </a:rPr>
                        <a:t>Animals </a:t>
                      </a:r>
                      <a:r>
                        <a:rPr lang="en-US" sz="1400" b="1" dirty="0">
                          <a:latin typeface="Arial"/>
                          <a:ea typeface="Calibri"/>
                          <a:cs typeface="Mangal"/>
                        </a:rPr>
                        <a:t>Used in Agriculture</a:t>
                      </a:r>
                      <a:endParaRPr lang="en-IN" sz="1200" dirty="0">
                        <a:latin typeface="Calibri"/>
                        <a:ea typeface="Calibri"/>
                        <a:cs typeface="Mangal"/>
                      </a:endParaRPr>
                    </a:p>
                    <a:p>
                      <a:pPr algn="l">
                        <a:lnSpc>
                          <a:spcPct val="115000"/>
                        </a:lnSpc>
                        <a:spcAft>
                          <a:spcPts val="0"/>
                        </a:spcAft>
                      </a:pPr>
                      <a:r>
                        <a:rPr lang="en-US" sz="1400" b="1" dirty="0">
                          <a:latin typeface="Arial"/>
                          <a:ea typeface="Calibri"/>
                          <a:cs typeface="Mangal"/>
                        </a:rPr>
                        <a:t>----</a:t>
                      </a:r>
                      <a:endParaRPr lang="en-IN" sz="1200" dirty="0">
                        <a:latin typeface="Calibri"/>
                        <a:ea typeface="Calibri"/>
                        <a:cs typeface="Mangal"/>
                      </a:endParaRPr>
                    </a:p>
                  </a:txBody>
                  <a:tcPr marL="39644" marR="396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dirty="0">
                        <a:latin typeface="Calibri"/>
                        <a:ea typeface="Calibri"/>
                        <a:cs typeface="Mangal"/>
                      </a:endParaRPr>
                    </a:p>
                  </a:txBody>
                  <a:tcPr marL="39644" marR="396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553" name="Rectangle 1"/>
          <p:cNvSpPr>
            <a:spLocks noChangeArrowheads="1"/>
          </p:cNvSpPr>
          <p:nvPr/>
        </p:nvSpPr>
        <p:spPr bwMode="auto">
          <a:xfrm>
            <a:off x="3071429" y="-140731"/>
            <a:ext cx="3236912"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Biota:</a:t>
            </a:r>
            <a:r>
              <a:rPr kumimoji="0" lang="en-GB"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lang="en-GB" b="1" dirty="0" smtClean="0">
                <a:solidFill>
                  <a:srgbClr val="000000"/>
                </a:solidFill>
                <a:latin typeface="Arial" pitchFamily="34" charset="0"/>
                <a:ea typeface="Times New Roman" pitchFamily="18" charset="0"/>
                <a:cs typeface="Arial" pitchFamily="34" charset="0"/>
              </a:rPr>
              <a:t>Justice as fairness</a:t>
            </a:r>
            <a:endPar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81000" y="990600"/>
          <a:ext cx="8229600" cy="4485640"/>
        </p:xfrm>
        <a:graphic>
          <a:graphicData uri="http://schemas.openxmlformats.org/drawingml/2006/table">
            <a:tbl>
              <a:tblPr/>
              <a:tblGrid>
                <a:gridCol w="4114800"/>
                <a:gridCol w="4114800"/>
              </a:tblGrid>
              <a:tr h="457200">
                <a:tc>
                  <a:txBody>
                    <a:bodyPr/>
                    <a:lstStyle/>
                    <a:p>
                      <a:pPr algn="ctr">
                        <a:lnSpc>
                          <a:spcPct val="115000"/>
                        </a:lnSpc>
                        <a:spcAft>
                          <a:spcPts val="0"/>
                        </a:spcAft>
                      </a:pPr>
                      <a:r>
                        <a:rPr lang="en-GB" sz="1400" kern="1200" dirty="0" smtClean="0">
                          <a:solidFill>
                            <a:schemeClr val="tx1"/>
                          </a:solidFill>
                          <a:latin typeface="Arial"/>
                          <a:ea typeface="Calibri"/>
                          <a:cs typeface="Mangal"/>
                        </a:rPr>
                        <a:t>Adequate  income and  work security</a:t>
                      </a:r>
                      <a:endParaRPr lang="en-IN" sz="1400" kern="1200" dirty="0">
                        <a:solidFill>
                          <a:schemeClr val="tx1"/>
                        </a:solidFill>
                        <a:latin typeface="Arial"/>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IN" sz="18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8440">
                <a:tc>
                  <a:txBody>
                    <a:bodyPr/>
                    <a:lstStyle/>
                    <a:p>
                      <a:pPr algn="l">
                        <a:lnSpc>
                          <a:spcPct val="115000"/>
                        </a:lnSpc>
                        <a:spcAft>
                          <a:spcPts val="0"/>
                        </a:spcAft>
                      </a:pPr>
                      <a:r>
                        <a:rPr lang="en-US" sz="1400" b="1" kern="1200" dirty="0" smtClean="0">
                          <a:solidFill>
                            <a:schemeClr val="tx1"/>
                          </a:solidFill>
                          <a:latin typeface="Arial"/>
                          <a:ea typeface="Calibri"/>
                          <a:cs typeface="Mangal"/>
                        </a:rPr>
                        <a:t>Wage </a:t>
                      </a:r>
                      <a:r>
                        <a:rPr lang="en-US" sz="1400" b="1" kern="1200" dirty="0" err="1" smtClean="0">
                          <a:solidFill>
                            <a:schemeClr val="tx1"/>
                          </a:solidFill>
                          <a:latin typeface="Arial"/>
                          <a:ea typeface="Calibri"/>
                          <a:cs typeface="Mangal"/>
                        </a:rPr>
                        <a:t>Labour</a:t>
                      </a:r>
                      <a:endParaRPr lang="en-IN" sz="1400" b="1" kern="1200" dirty="0">
                        <a:solidFill>
                          <a:schemeClr val="tx1"/>
                        </a:solidFill>
                        <a:latin typeface="Arial"/>
                        <a:ea typeface="Calibri"/>
                        <a:cs typeface="Mangal"/>
                      </a:endParaRPr>
                    </a:p>
                    <a:p>
                      <a:pPr algn="l">
                        <a:lnSpc>
                          <a:spcPct val="115000"/>
                        </a:lnSpc>
                        <a:spcAft>
                          <a:spcPts val="0"/>
                        </a:spcAft>
                      </a:pPr>
                      <a:r>
                        <a:rPr lang="en-US" sz="1400" b="1" kern="1200" dirty="0" smtClean="0">
                          <a:solidFill>
                            <a:schemeClr val="tx1"/>
                          </a:solidFill>
                          <a:latin typeface="Arial"/>
                          <a:ea typeface="Calibri"/>
                          <a:cs typeface="Mangal"/>
                        </a:rPr>
                        <a:t>-----</a:t>
                      </a:r>
                    </a:p>
                    <a:p>
                      <a:pPr algn="l">
                        <a:lnSpc>
                          <a:spcPct val="115000"/>
                        </a:lnSpc>
                        <a:spcAft>
                          <a:spcPts val="0"/>
                        </a:spcAft>
                      </a:pPr>
                      <a:r>
                        <a:rPr lang="en-US" sz="1400" b="1" kern="1200" dirty="0" err="1" smtClean="0">
                          <a:solidFill>
                            <a:schemeClr val="tx1"/>
                          </a:solidFill>
                          <a:latin typeface="Arial"/>
                          <a:ea typeface="Calibri"/>
                          <a:cs typeface="Mangal"/>
                        </a:rPr>
                        <a:t>Ayurveda</a:t>
                      </a:r>
                      <a:r>
                        <a:rPr lang="en-US" sz="1400" b="1" kern="1200" dirty="0" smtClean="0">
                          <a:solidFill>
                            <a:schemeClr val="tx1"/>
                          </a:solidFill>
                          <a:latin typeface="Arial"/>
                          <a:ea typeface="Calibri"/>
                          <a:cs typeface="Mangal"/>
                        </a:rPr>
                        <a:t>/</a:t>
                      </a:r>
                      <a:r>
                        <a:rPr lang="en-US" sz="1400" b="1" kern="1200" dirty="0" err="1" smtClean="0">
                          <a:solidFill>
                            <a:schemeClr val="tx1"/>
                          </a:solidFill>
                          <a:latin typeface="Arial"/>
                          <a:ea typeface="Calibri"/>
                          <a:cs typeface="Mangal"/>
                        </a:rPr>
                        <a:t>sidha</a:t>
                      </a:r>
                      <a:r>
                        <a:rPr lang="en-US" sz="1400" b="1" kern="1200" dirty="0" smtClean="0">
                          <a:solidFill>
                            <a:schemeClr val="tx1"/>
                          </a:solidFill>
                          <a:latin typeface="Arial"/>
                          <a:ea typeface="Calibri"/>
                          <a:cs typeface="Mangal"/>
                        </a:rPr>
                        <a:t> </a:t>
                      </a:r>
                    </a:p>
                    <a:p>
                      <a:pPr algn="l">
                        <a:lnSpc>
                          <a:spcPct val="115000"/>
                        </a:lnSpc>
                        <a:spcAft>
                          <a:spcPts val="0"/>
                        </a:spcAft>
                      </a:pPr>
                      <a:endParaRPr lang="en-US" sz="1400" b="1" kern="1200" dirty="0" smtClean="0">
                        <a:solidFill>
                          <a:schemeClr val="tx1"/>
                        </a:solidFill>
                        <a:latin typeface="Arial"/>
                        <a:ea typeface="Calibri"/>
                        <a:cs typeface="Mang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400" dirty="0" smtClean="0">
                          <a:latin typeface="Arial"/>
                          <a:ea typeface="Calibri"/>
                          <a:cs typeface="Mangal"/>
                        </a:rPr>
                        <a:t>The issue of the Bt gene having an effect on the medicinal properties of other </a:t>
                      </a:r>
                      <a:r>
                        <a:rPr lang="en-GB" sz="1400" dirty="0" err="1" smtClean="0">
                          <a:latin typeface="Arial"/>
                          <a:ea typeface="Calibri"/>
                          <a:cs typeface="Mangal"/>
                        </a:rPr>
                        <a:t>Solanum</a:t>
                      </a:r>
                      <a:r>
                        <a:rPr lang="en-GB" sz="1400" dirty="0" smtClean="0">
                          <a:latin typeface="Arial"/>
                          <a:ea typeface="Calibri"/>
                          <a:cs typeface="Mangal"/>
                        </a:rPr>
                        <a:t> species is erroneous and unscientific</a:t>
                      </a:r>
                      <a:endParaRPr lang="en-IN" sz="1400" dirty="0" smtClean="0">
                        <a:latin typeface="+mn-lt"/>
                        <a:ea typeface="Calibri"/>
                        <a:cs typeface="Mangal"/>
                      </a:endParaRPr>
                    </a:p>
                    <a:p>
                      <a:pPr algn="l">
                        <a:lnSpc>
                          <a:spcPct val="115000"/>
                        </a:lnSpc>
                        <a:spcAft>
                          <a:spcPts val="0"/>
                        </a:spcAft>
                      </a:pPr>
                      <a:endParaRPr lang="en-IN" sz="1400" b="1" kern="1200" dirty="0">
                        <a:solidFill>
                          <a:schemeClr val="tx1"/>
                        </a:solidFill>
                        <a:latin typeface="Arial"/>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US" sz="1400" b="1" kern="1200" dirty="0" smtClean="0">
                          <a:solidFill>
                            <a:schemeClr val="tx1"/>
                          </a:solidFill>
                          <a:latin typeface="Arial"/>
                          <a:ea typeface="Calibri"/>
                          <a:cs typeface="Mangal"/>
                        </a:rPr>
                        <a:t>Wage </a:t>
                      </a:r>
                      <a:r>
                        <a:rPr lang="en-US" sz="1400" b="1" kern="1200" dirty="0" err="1" smtClean="0">
                          <a:solidFill>
                            <a:schemeClr val="tx1"/>
                          </a:solidFill>
                          <a:latin typeface="Arial"/>
                          <a:ea typeface="Calibri"/>
                          <a:cs typeface="Mangal"/>
                        </a:rPr>
                        <a:t>Labour</a:t>
                      </a:r>
                      <a:endParaRPr lang="en-IN" sz="1400" b="1" kern="1200" dirty="0" smtClean="0">
                        <a:solidFill>
                          <a:schemeClr val="tx1"/>
                        </a:solidFill>
                        <a:latin typeface="Arial"/>
                        <a:ea typeface="Calibri"/>
                        <a:cs typeface="Mangal"/>
                      </a:endParaRPr>
                    </a:p>
                    <a:p>
                      <a:pPr marL="0" algn="l" defTabSz="914400" rtl="0" eaLnBrk="1" latinLnBrk="0" hangingPunct="1">
                        <a:lnSpc>
                          <a:spcPct val="115000"/>
                        </a:lnSpc>
                        <a:spcAft>
                          <a:spcPts val="0"/>
                        </a:spcAft>
                      </a:pPr>
                      <a:r>
                        <a:rPr lang="en-US" sz="1400" b="1" kern="1200" dirty="0" smtClean="0">
                          <a:solidFill>
                            <a:schemeClr val="tx1"/>
                          </a:solidFill>
                          <a:latin typeface="Arial"/>
                          <a:ea typeface="Calibri"/>
                          <a:cs typeface="Mangal"/>
                        </a:rPr>
                        <a:t>-----</a:t>
                      </a:r>
                    </a:p>
                    <a:p>
                      <a:pPr marL="0" algn="l" defTabSz="914400" rtl="0" eaLnBrk="1" latinLnBrk="0" hangingPunct="1">
                        <a:lnSpc>
                          <a:spcPct val="115000"/>
                        </a:lnSpc>
                        <a:spcAft>
                          <a:spcPts val="0"/>
                        </a:spcAft>
                      </a:pPr>
                      <a:r>
                        <a:rPr lang="en-US" sz="1400" b="1" kern="1200" dirty="0" err="1" smtClean="0">
                          <a:solidFill>
                            <a:schemeClr val="tx1"/>
                          </a:solidFill>
                          <a:latin typeface="Arial"/>
                          <a:ea typeface="Calibri"/>
                          <a:cs typeface="Mangal"/>
                        </a:rPr>
                        <a:t>Ayurveda</a:t>
                      </a:r>
                      <a:r>
                        <a:rPr lang="en-US" sz="1400" b="1" kern="1200" dirty="0" smtClean="0">
                          <a:solidFill>
                            <a:schemeClr val="tx1"/>
                          </a:solidFill>
                          <a:latin typeface="Arial"/>
                          <a:ea typeface="Calibri"/>
                          <a:cs typeface="Mangal"/>
                        </a:rPr>
                        <a:t>/</a:t>
                      </a:r>
                      <a:r>
                        <a:rPr lang="en-US" sz="1400" b="1" kern="1200" dirty="0" err="1" smtClean="0">
                          <a:solidFill>
                            <a:schemeClr val="tx1"/>
                          </a:solidFill>
                          <a:latin typeface="Arial"/>
                          <a:ea typeface="Calibri"/>
                          <a:cs typeface="Mangal"/>
                        </a:rPr>
                        <a:t>sidha</a:t>
                      </a:r>
                      <a:r>
                        <a:rPr lang="en-US" sz="1400" b="1" kern="1200" dirty="0" smtClean="0">
                          <a:solidFill>
                            <a:schemeClr val="tx1"/>
                          </a:solidFill>
                          <a:latin typeface="Arial"/>
                          <a:ea typeface="Calibri"/>
                          <a:cs typeface="Mangal"/>
                        </a:rPr>
                        <a:t>  </a:t>
                      </a:r>
                    </a:p>
                    <a:p>
                      <a:pPr marL="0" algn="l" defTabSz="914400" rtl="0" eaLnBrk="1" latinLnBrk="0" hangingPunct="1">
                        <a:lnSpc>
                          <a:spcPct val="115000"/>
                        </a:lnSpc>
                        <a:spcAft>
                          <a:spcPts val="0"/>
                        </a:spcAft>
                      </a:pPr>
                      <a:endParaRPr lang="en-US" sz="1400" b="1" kern="1200" dirty="0" smtClean="0">
                        <a:solidFill>
                          <a:schemeClr val="tx1"/>
                        </a:solidFill>
                        <a:latin typeface="Arial"/>
                        <a:ea typeface="Calibri"/>
                        <a:cs typeface="Mangal"/>
                      </a:endParaRPr>
                    </a:p>
                    <a:p>
                      <a:pPr marL="0" algn="l" defTabSz="914400" rtl="0" eaLnBrk="1" latinLnBrk="0" hangingPunct="1">
                        <a:lnSpc>
                          <a:spcPct val="115000"/>
                        </a:lnSpc>
                        <a:spcAft>
                          <a:spcPts val="0"/>
                        </a:spcAft>
                      </a:pPr>
                      <a:endParaRPr lang="en-IN" sz="1400" b="1" kern="1200" dirty="0">
                        <a:solidFill>
                          <a:schemeClr val="tx1"/>
                        </a:solidFill>
                        <a:latin typeface="Arial"/>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8675" name="Rectangle 3"/>
          <p:cNvSpPr>
            <a:spLocks noChangeArrowheads="1"/>
          </p:cNvSpPr>
          <p:nvPr/>
        </p:nvSpPr>
        <p:spPr bwMode="auto">
          <a:xfrm>
            <a:off x="990601" y="152400"/>
            <a:ext cx="77724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GB" b="1" dirty="0" smtClean="0">
                <a:latin typeface="Arial" pitchFamily="34" charset="0"/>
                <a:ea typeface="Times New Roman" pitchFamily="18" charset="0"/>
                <a:cs typeface="Arial" pitchFamily="34" charset="0"/>
              </a:rPr>
              <a:t>Wage labour/ </a:t>
            </a:r>
            <a:r>
              <a:rPr lang="en-GB" b="1" dirty="0" err="1" smtClean="0">
                <a:latin typeface="Arial" pitchFamily="34" charset="0"/>
                <a:ea typeface="Times New Roman" pitchFamily="18" charset="0"/>
                <a:cs typeface="Arial" pitchFamily="34" charset="0"/>
              </a:rPr>
              <a:t>Ayurveda</a:t>
            </a:r>
            <a:r>
              <a:rPr lang="en-GB" b="1" dirty="0" smtClean="0">
                <a:latin typeface="Arial" pitchFamily="34" charset="0"/>
                <a:ea typeface="Times New Roman" pitchFamily="18" charset="0"/>
                <a:cs typeface="Arial" pitchFamily="34" charset="0"/>
              </a:rPr>
              <a:t> / </a:t>
            </a:r>
            <a:r>
              <a:rPr lang="en-GB" b="1" dirty="0" err="1" smtClean="0">
                <a:latin typeface="Arial" pitchFamily="34" charset="0"/>
                <a:ea typeface="Times New Roman" pitchFamily="18" charset="0"/>
                <a:cs typeface="Arial" pitchFamily="34" charset="0"/>
              </a:rPr>
              <a:t>Sidha</a:t>
            </a:r>
            <a:r>
              <a:rPr lang="en-GB" b="1" dirty="0" smtClean="0">
                <a:latin typeface="Arial" pitchFamily="34" charset="0"/>
                <a:ea typeface="Times New Roman" pitchFamily="18" charset="0"/>
                <a:cs typeface="Arial" pitchFamily="34" charset="0"/>
              </a:rPr>
              <a:t> Practitioners :  </a:t>
            </a:r>
            <a:r>
              <a:rPr lang="en-GB" b="1" dirty="0" smtClean="0">
                <a:latin typeface="Arial"/>
                <a:ea typeface="Calibri"/>
                <a:cs typeface="Mangal"/>
              </a:rPr>
              <a:t>Increased Benefits </a:t>
            </a:r>
            <a:endParaRPr lang="en-IN" dirty="0" smtClean="0">
              <a:ea typeface="Calibri"/>
              <a:cs typeface="Mangal"/>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838200"/>
          <a:ext cx="8382000" cy="5638800"/>
        </p:xfrm>
        <a:graphic>
          <a:graphicData uri="http://schemas.openxmlformats.org/drawingml/2006/table">
            <a:tbl>
              <a:tblPr/>
              <a:tblGrid>
                <a:gridCol w="4191000"/>
                <a:gridCol w="4191000"/>
              </a:tblGrid>
              <a:tr h="367177">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kern="1200" dirty="0" smtClean="0">
                          <a:solidFill>
                            <a:schemeClr val="tx1"/>
                          </a:solidFill>
                          <a:latin typeface="Arial"/>
                          <a:ea typeface="Calibri"/>
                          <a:cs typeface="Mangal"/>
                        </a:rPr>
                        <a:t>Loss of traditional medicinal practices </a:t>
                      </a:r>
                      <a:endParaRPr lang="en-IN" sz="14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IN" sz="14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1623">
                <a:tc>
                  <a:txBody>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GB" sz="1400" b="1" kern="1200" dirty="0" smtClean="0">
                          <a:solidFill>
                            <a:schemeClr val="tx1"/>
                          </a:solidFill>
                          <a:latin typeface="+mn-lt"/>
                          <a:ea typeface="Calibri"/>
                          <a:cs typeface="Mangal"/>
                        </a:rPr>
                        <a:t>Wage labour</a:t>
                      </a:r>
                    </a:p>
                    <a:p>
                      <a:pPr algn="l">
                        <a:lnSpc>
                          <a:spcPct val="115000"/>
                        </a:lnSpc>
                        <a:spcAft>
                          <a:spcPts val="0"/>
                        </a:spcAft>
                      </a:pPr>
                      <a:r>
                        <a:rPr lang="en-GB" sz="1400" dirty="0" smtClean="0">
                          <a:latin typeface="Arial"/>
                          <a:ea typeface="Calibri"/>
                          <a:cs typeface="Mangal"/>
                        </a:rPr>
                        <a:t>-</a:t>
                      </a:r>
                      <a:r>
                        <a:rPr lang="en-GB" sz="1400" dirty="0">
                          <a:latin typeface="Arial"/>
                          <a:ea typeface="Calibri"/>
                          <a:cs typeface="Mangal"/>
                        </a:rPr>
                        <a:t>Bt cotton experience on Health- observed among cotton growers and </a:t>
                      </a:r>
                      <a:r>
                        <a:rPr lang="en-GB" sz="1400" dirty="0" smtClean="0">
                          <a:latin typeface="Arial"/>
                          <a:ea typeface="Calibri"/>
                          <a:cs typeface="Mangal"/>
                        </a:rPr>
                        <a:t>workers &amp; </a:t>
                      </a:r>
                      <a:r>
                        <a:rPr lang="en-GB" sz="1400" dirty="0">
                          <a:latin typeface="Arial"/>
                          <a:ea typeface="Calibri"/>
                          <a:cs typeface="Mangal"/>
                        </a:rPr>
                        <a:t>mill workers in Andhra Pradesh and </a:t>
                      </a:r>
                      <a:r>
                        <a:rPr lang="en-GB" sz="1400" dirty="0" smtClean="0">
                          <a:latin typeface="Arial"/>
                          <a:ea typeface="Calibri"/>
                          <a:cs typeface="Mangal"/>
                        </a:rPr>
                        <a:t>Madhya </a:t>
                      </a:r>
                      <a:r>
                        <a:rPr lang="en-GB" sz="1400" dirty="0">
                          <a:latin typeface="Arial"/>
                          <a:ea typeface="Calibri"/>
                          <a:cs typeface="Mangal"/>
                        </a:rPr>
                        <a:t>Pradesh Problems like allergies, swelling of body parts, have been observed.</a:t>
                      </a:r>
                      <a:endParaRPr lang="en-IN" sz="1400" dirty="0">
                        <a:latin typeface="Calibri"/>
                        <a:ea typeface="Calibri"/>
                        <a:cs typeface="Mangal"/>
                      </a:endParaRPr>
                    </a:p>
                    <a:p>
                      <a:pPr algn="just">
                        <a:lnSpc>
                          <a:spcPct val="115000"/>
                        </a:lnSpc>
                        <a:spcAft>
                          <a:spcPts val="0"/>
                        </a:spcAft>
                      </a:pPr>
                      <a:r>
                        <a:rPr lang="en-GB" sz="1400" dirty="0">
                          <a:latin typeface="Arial"/>
                          <a:ea typeface="Calibri"/>
                          <a:cs typeface="Mangal"/>
                        </a:rPr>
                        <a:t>-Long term impact on </a:t>
                      </a:r>
                      <a:r>
                        <a:rPr lang="en-GB" sz="1400" dirty="0" smtClean="0">
                          <a:latin typeface="Arial"/>
                          <a:ea typeface="Calibri"/>
                          <a:cs typeface="Mangal"/>
                        </a:rPr>
                        <a:t>health </a:t>
                      </a:r>
                      <a:r>
                        <a:rPr lang="en-GB" sz="1400" dirty="0">
                          <a:latin typeface="Arial"/>
                          <a:ea typeface="Calibri"/>
                          <a:cs typeface="Mangal"/>
                        </a:rPr>
                        <a:t>of daily workers engaged in Bt cotton cultivation- No actual study has been done in India to evaluate the conditions of workers.</a:t>
                      </a:r>
                      <a:endParaRPr lang="en-IN" sz="1400" dirty="0">
                        <a:latin typeface="Calibri"/>
                        <a:ea typeface="Calibri"/>
                        <a:cs typeface="Mangal"/>
                      </a:endParaRPr>
                    </a:p>
                    <a:p>
                      <a:pPr marL="0" marR="0" indent="0" algn="l" defTabSz="914400" rtl="0" eaLnBrk="0" fontAlgn="base" latinLnBrk="0" hangingPunct="0">
                        <a:lnSpc>
                          <a:spcPct val="100000"/>
                        </a:lnSpc>
                        <a:spcBef>
                          <a:spcPts val="0"/>
                        </a:spcBef>
                        <a:spcAft>
                          <a:spcPts val="0"/>
                        </a:spcAft>
                        <a:buClrTx/>
                        <a:buSzTx/>
                        <a:buFontTx/>
                        <a:buNone/>
                        <a:tabLst/>
                        <a:defRPr/>
                      </a:pPr>
                      <a:r>
                        <a:rPr lang="en-US" sz="1400" b="1" kern="1200" dirty="0" err="1" smtClean="0">
                          <a:solidFill>
                            <a:schemeClr val="tx1"/>
                          </a:solidFill>
                          <a:latin typeface="+mn-lt"/>
                          <a:ea typeface="Calibri"/>
                          <a:cs typeface="Mangal"/>
                        </a:rPr>
                        <a:t>Ayrveda</a:t>
                      </a:r>
                      <a:r>
                        <a:rPr lang="en-US" sz="1400" b="1" kern="1200" dirty="0" smtClean="0">
                          <a:solidFill>
                            <a:schemeClr val="tx1"/>
                          </a:solidFill>
                          <a:latin typeface="+mn-lt"/>
                          <a:ea typeface="Calibri"/>
                          <a:cs typeface="Mangal"/>
                        </a:rPr>
                        <a:t>/</a:t>
                      </a:r>
                      <a:r>
                        <a:rPr lang="en-US" sz="1400" b="1" kern="1200" dirty="0" err="1" smtClean="0">
                          <a:solidFill>
                            <a:schemeClr val="tx1"/>
                          </a:solidFill>
                          <a:latin typeface="+mn-lt"/>
                          <a:ea typeface="Calibri"/>
                          <a:cs typeface="Mangal"/>
                        </a:rPr>
                        <a:t>sidha</a:t>
                      </a:r>
                      <a:r>
                        <a:rPr lang="en-US" sz="1400" b="1" kern="1200" dirty="0" smtClean="0">
                          <a:solidFill>
                            <a:schemeClr val="tx1"/>
                          </a:solidFill>
                          <a:latin typeface="+mn-lt"/>
                          <a:ea typeface="Calibri"/>
                          <a:cs typeface="Mangal"/>
                        </a:rPr>
                        <a:t>  Practitioners</a:t>
                      </a:r>
                    </a:p>
                    <a:p>
                      <a:pPr algn="just">
                        <a:lnSpc>
                          <a:spcPct val="115000"/>
                        </a:lnSpc>
                        <a:spcAft>
                          <a:spcPts val="0"/>
                        </a:spcAft>
                      </a:pPr>
                      <a:r>
                        <a:rPr lang="en-GB" sz="1400" dirty="0" smtClean="0">
                          <a:latin typeface="Arial"/>
                          <a:ea typeface="Calibri"/>
                          <a:cs typeface="Mangal"/>
                        </a:rPr>
                        <a:t>-</a:t>
                      </a:r>
                      <a:r>
                        <a:rPr lang="en-GB" sz="1400" dirty="0">
                          <a:latin typeface="Arial"/>
                          <a:ea typeface="Calibri"/>
                          <a:cs typeface="Mangal"/>
                        </a:rPr>
                        <a:t>We have many important medicinal weeds and crops in the </a:t>
                      </a:r>
                      <a:r>
                        <a:rPr lang="en-GB" sz="1400" dirty="0" err="1">
                          <a:latin typeface="Arial"/>
                          <a:ea typeface="Calibri"/>
                          <a:cs typeface="Mangal"/>
                        </a:rPr>
                        <a:t>Solanacae</a:t>
                      </a:r>
                      <a:r>
                        <a:rPr lang="en-GB" sz="1400" dirty="0">
                          <a:latin typeface="Arial"/>
                          <a:ea typeface="Calibri"/>
                          <a:cs typeface="Mangal"/>
                        </a:rPr>
                        <a:t> family. What will happen if those get contaminated</a:t>
                      </a:r>
                      <a:r>
                        <a:rPr lang="en-GB" sz="1400" dirty="0" smtClean="0">
                          <a:latin typeface="Arial"/>
                          <a:ea typeface="Calibri"/>
                          <a:cs typeface="Mangal"/>
                        </a:rPr>
                        <a:t>? (potato, chillies, tomato ,tobacco etc.,)</a:t>
                      </a:r>
                      <a:endParaRPr lang="en-IN" sz="14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US" sz="1400" b="1" dirty="0" err="1" smtClean="0">
                          <a:latin typeface="+mn-lt"/>
                          <a:ea typeface="Calibri"/>
                          <a:cs typeface="Mangal"/>
                        </a:rPr>
                        <a:t>Ayrveda</a:t>
                      </a:r>
                      <a:r>
                        <a:rPr lang="en-US" sz="1400" b="1" dirty="0" smtClean="0">
                          <a:latin typeface="+mn-lt"/>
                          <a:ea typeface="Calibri"/>
                          <a:cs typeface="Mangal"/>
                        </a:rPr>
                        <a:t>/</a:t>
                      </a:r>
                      <a:r>
                        <a:rPr lang="en-US" sz="1400" b="1" dirty="0" err="1" smtClean="0">
                          <a:latin typeface="+mn-lt"/>
                          <a:ea typeface="Calibri"/>
                          <a:cs typeface="Mangal"/>
                        </a:rPr>
                        <a:t>sidha</a:t>
                      </a:r>
                      <a:r>
                        <a:rPr lang="en-US" sz="1400" b="1" dirty="0" smtClean="0">
                          <a:latin typeface="+mn-lt"/>
                          <a:ea typeface="Calibri"/>
                          <a:cs typeface="Mangal"/>
                        </a:rPr>
                        <a:t> </a:t>
                      </a:r>
                    </a:p>
                    <a:p>
                      <a:pPr marL="0" marR="0" indent="0" algn="ctr" defTabSz="914400" rtl="0" eaLnBrk="0" fontAlgn="base" latinLnBrk="0" hangingPunct="0">
                        <a:lnSpc>
                          <a:spcPct val="100000"/>
                        </a:lnSpc>
                        <a:spcBef>
                          <a:spcPts val="0"/>
                        </a:spcBef>
                        <a:spcAft>
                          <a:spcPts val="0"/>
                        </a:spcAft>
                        <a:buClrTx/>
                        <a:buSzTx/>
                        <a:buFontTx/>
                        <a:buNone/>
                        <a:tabLst/>
                        <a:defRPr/>
                      </a:pPr>
                      <a:endParaRPr lang="en-GB" sz="1400" dirty="0" smtClean="0">
                        <a:latin typeface="Arial"/>
                        <a:ea typeface="Calibri"/>
                        <a:cs typeface="Mangal"/>
                      </a:endParaRPr>
                    </a:p>
                    <a:p>
                      <a:pPr marL="0" marR="0" indent="0" algn="l" defTabSz="914400" rtl="0" eaLnBrk="0" fontAlgn="base" latinLnBrk="0" hangingPunct="0">
                        <a:lnSpc>
                          <a:spcPct val="100000"/>
                        </a:lnSpc>
                        <a:spcBef>
                          <a:spcPts val="0"/>
                        </a:spcBef>
                        <a:spcAft>
                          <a:spcPts val="0"/>
                        </a:spcAft>
                        <a:buClrTx/>
                        <a:buSzTx/>
                        <a:buFontTx/>
                        <a:buNone/>
                        <a:tabLst/>
                        <a:defRPr/>
                      </a:pPr>
                      <a:r>
                        <a:rPr lang="en-GB" sz="1400" dirty="0" smtClean="0">
                          <a:latin typeface="Arial"/>
                          <a:ea typeface="Calibri"/>
                          <a:cs typeface="Mangal"/>
                        </a:rPr>
                        <a:t>We take </a:t>
                      </a:r>
                      <a:r>
                        <a:rPr lang="en-GB" sz="1400" dirty="0" err="1" smtClean="0">
                          <a:latin typeface="Arial"/>
                          <a:ea typeface="Calibri"/>
                          <a:cs typeface="Mangal"/>
                        </a:rPr>
                        <a:t>Ayurveda</a:t>
                      </a:r>
                      <a:r>
                        <a:rPr lang="en-GB" sz="1400" dirty="0" smtClean="0">
                          <a:latin typeface="Arial"/>
                          <a:ea typeface="Calibri"/>
                          <a:cs typeface="Mangal"/>
                        </a:rPr>
                        <a:t> medicines without knowing what it is - Bacteria do not have positive or negative effects and therefore it becomes immaterial whether the </a:t>
                      </a:r>
                      <a:r>
                        <a:rPr lang="en-GB" sz="1400" dirty="0" err="1" smtClean="0">
                          <a:latin typeface="Arial"/>
                          <a:ea typeface="Calibri"/>
                          <a:cs typeface="Mangal"/>
                        </a:rPr>
                        <a:t>brinjal</a:t>
                      </a:r>
                      <a:r>
                        <a:rPr lang="en-GB" sz="1400" dirty="0" smtClean="0">
                          <a:latin typeface="Arial"/>
                          <a:ea typeface="Calibri"/>
                          <a:cs typeface="Mangal"/>
                        </a:rPr>
                        <a:t> eaten is Bt or non-Bt.</a:t>
                      </a:r>
                      <a:endParaRPr lang="en-IN" sz="1400" dirty="0" smtClean="0">
                        <a:latin typeface="+mn-lt"/>
                        <a:ea typeface="Calibri"/>
                        <a:cs typeface="Mangal"/>
                      </a:endParaRPr>
                    </a:p>
                    <a:p>
                      <a:pPr algn="ctr" eaLnBrk="0" fontAlgn="base" hangingPunct="0">
                        <a:spcAft>
                          <a:spcPts val="0"/>
                        </a:spcAft>
                      </a:pPr>
                      <a:endParaRPr lang="en-IN" sz="1400" dirty="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649" name="Rectangle 1"/>
          <p:cNvSpPr>
            <a:spLocks noChangeArrowheads="1"/>
          </p:cNvSpPr>
          <p:nvPr/>
        </p:nvSpPr>
        <p:spPr bwMode="auto">
          <a:xfrm>
            <a:off x="1143000" y="304800"/>
            <a:ext cx="6324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GB" sz="1400" b="1" dirty="0" smtClean="0">
                <a:latin typeface="Arial" pitchFamily="34" charset="0"/>
                <a:ea typeface="Times New Roman" pitchFamily="18" charset="0"/>
                <a:cs typeface="Arial" pitchFamily="34" charset="0"/>
              </a:rPr>
              <a:t>Wage labour/ </a:t>
            </a:r>
            <a:r>
              <a:rPr lang="en-GB" sz="1400" b="1" dirty="0" err="1" smtClean="0">
                <a:latin typeface="Arial" pitchFamily="34" charset="0"/>
                <a:ea typeface="Times New Roman" pitchFamily="18" charset="0"/>
                <a:cs typeface="Arial" pitchFamily="34" charset="0"/>
              </a:rPr>
              <a:t>Ayurveda</a:t>
            </a:r>
            <a:r>
              <a:rPr lang="en-GB" sz="1400" b="1" dirty="0" smtClean="0">
                <a:latin typeface="Arial" pitchFamily="34" charset="0"/>
                <a:ea typeface="Times New Roman" pitchFamily="18" charset="0"/>
                <a:cs typeface="Arial" pitchFamily="34" charset="0"/>
              </a:rPr>
              <a:t> / </a:t>
            </a:r>
            <a:r>
              <a:rPr lang="en-GB" sz="1400" b="1" dirty="0" err="1" smtClean="0">
                <a:latin typeface="Arial" pitchFamily="34" charset="0"/>
                <a:ea typeface="Times New Roman" pitchFamily="18" charset="0"/>
                <a:cs typeface="Arial" pitchFamily="34" charset="0"/>
              </a:rPr>
              <a:t>Sidha</a:t>
            </a:r>
            <a:r>
              <a:rPr lang="en-GB" sz="1400" b="1" dirty="0" smtClean="0">
                <a:latin typeface="Arial" pitchFamily="34" charset="0"/>
                <a:ea typeface="Times New Roman" pitchFamily="18" charset="0"/>
                <a:cs typeface="Arial" pitchFamily="34" charset="0"/>
              </a:rPr>
              <a:t> Practitioners </a:t>
            </a: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Reduced</a:t>
            </a:r>
            <a:r>
              <a:rPr kumimoji="0" lang="en-GB" sz="1400"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lang="en-GB" sz="1400" b="1" dirty="0" smtClean="0">
                <a:latin typeface="Arial" pitchFamily="34" charset="0"/>
                <a:ea typeface="Times New Roman" pitchFamily="18" charset="0"/>
                <a:cs typeface="Arial" pitchFamily="34" charset="0"/>
              </a:rPr>
              <a:t> Harm</a:t>
            </a:r>
            <a:endPar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GM debate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Hidden et al.(2004) account for the differences in the attitude of Americans versus Europeans towards genetically modified food crops of : (a) lack of exposure to information about  GM food among the American consumers compared with the Europeans; and (b) Separation of farms physically and psychologically from the urban centers where most of the population lives. In contrast, in Europe farms are much smaller and situated closer to population centers and often adjacent to , or in the midst of ‘natural areas’</a:t>
            </a:r>
          </a:p>
          <a:p>
            <a:r>
              <a:rPr lang="en-US" dirty="0" smtClean="0"/>
              <a:t>Toke (2004:98) noted that  some people argue that Americans see food as fuel and “ as fuel that is best according to its cheapness”. While Europeans see food in terms of quality and cultural identity</a:t>
            </a:r>
          </a:p>
          <a:p>
            <a:r>
              <a:rPr lang="en-US" dirty="0" smtClean="0"/>
              <a:t>In India the questions that are being raised regarding genetically modified  food are similar to those raised  in the European context. In addition the questions of access to proprietary technology is important given the fact the most of the farmers are small and marginal.</a:t>
            </a:r>
            <a:endParaRPr lang="en-US" dirty="0"/>
          </a:p>
        </p:txBody>
      </p:sp>
    </p:spTree>
  </p:cSld>
  <p:clrMapOvr>
    <a:masterClrMapping/>
  </p:clrMapOvr>
  <p:transition spd="slow">
    <p:dissolve/>
  </p:transition>
</p:sld>
</file>

<file path=ppt/slides/slide5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609600"/>
          <a:ext cx="8305800" cy="5867400"/>
        </p:xfrm>
        <a:graphic>
          <a:graphicData uri="http://schemas.openxmlformats.org/drawingml/2006/table">
            <a:tbl>
              <a:tblPr/>
              <a:tblGrid>
                <a:gridCol w="4152900"/>
                <a:gridCol w="4152900"/>
              </a:tblGrid>
              <a:tr h="363467">
                <a:tc>
                  <a:txBody>
                    <a:bodyPr/>
                    <a:lstStyle/>
                    <a:p>
                      <a:pPr algn="ctr">
                        <a:lnSpc>
                          <a:spcPct val="115000"/>
                        </a:lnSpc>
                        <a:spcAft>
                          <a:spcPts val="0"/>
                        </a:spcAft>
                      </a:pPr>
                      <a:r>
                        <a:rPr lang="en-US" sz="1800" b="1" dirty="0" smtClean="0">
                          <a:latin typeface="Calibri"/>
                          <a:ea typeface="Calibri"/>
                          <a:cs typeface="Mangal"/>
                        </a:rPr>
                        <a:t>Right</a:t>
                      </a:r>
                      <a:r>
                        <a:rPr lang="en-US" sz="1800" b="1" baseline="0" dirty="0" smtClean="0">
                          <a:latin typeface="Calibri"/>
                          <a:ea typeface="Calibri"/>
                          <a:cs typeface="Mangal"/>
                        </a:rPr>
                        <a:t> to the livelihood</a:t>
                      </a:r>
                      <a:endParaRPr lang="en-IN" sz="14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IN" sz="14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3933">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tx1"/>
                          </a:solidFill>
                          <a:latin typeface="+mn-lt"/>
                          <a:ea typeface="Calibri"/>
                          <a:cs typeface="Mangal"/>
                        </a:rPr>
                        <a:t>Wage labour</a:t>
                      </a:r>
                    </a:p>
                    <a:p>
                      <a:pPr algn="just">
                        <a:lnSpc>
                          <a:spcPct val="115000"/>
                        </a:lnSpc>
                        <a:spcAft>
                          <a:spcPts val="0"/>
                        </a:spcAft>
                      </a:pPr>
                      <a:r>
                        <a:rPr lang="en-GB" sz="1400" dirty="0" smtClean="0">
                          <a:latin typeface="Arial"/>
                          <a:ea typeface="Calibri"/>
                          <a:cs typeface="Mangal"/>
                        </a:rPr>
                        <a:t>-Seeds </a:t>
                      </a:r>
                      <a:r>
                        <a:rPr lang="en-GB" sz="1400" dirty="0">
                          <a:latin typeface="Arial"/>
                          <a:ea typeface="Calibri"/>
                          <a:cs typeface="Mangal"/>
                        </a:rPr>
                        <a:t>with a herbicide-tolerant trait should not be permitted in India as it will displace agricultural labour especially women, who earn wages from weeding and other farm activities and destroy valuable plants used as food, fodder and medicines.</a:t>
                      </a:r>
                      <a:endParaRPr lang="en-IN" sz="1400" dirty="0">
                        <a:latin typeface="Calibri"/>
                        <a:ea typeface="Calibri"/>
                        <a:cs typeface="Mangal"/>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US" sz="1400" b="1" kern="1200" dirty="0" err="1" smtClean="0">
                          <a:solidFill>
                            <a:schemeClr val="tx1"/>
                          </a:solidFill>
                          <a:latin typeface="+mn-lt"/>
                          <a:ea typeface="Calibri"/>
                          <a:cs typeface="Mangal"/>
                        </a:rPr>
                        <a:t>Ayrveda</a:t>
                      </a:r>
                      <a:r>
                        <a:rPr lang="en-US" sz="1400" b="1" kern="1200" dirty="0" smtClean="0">
                          <a:solidFill>
                            <a:schemeClr val="tx1"/>
                          </a:solidFill>
                          <a:latin typeface="+mn-lt"/>
                          <a:ea typeface="Calibri"/>
                          <a:cs typeface="Mangal"/>
                        </a:rPr>
                        <a:t>/</a:t>
                      </a:r>
                      <a:r>
                        <a:rPr lang="en-US" sz="1400" b="1" kern="1200" dirty="0" err="1" smtClean="0">
                          <a:solidFill>
                            <a:schemeClr val="tx1"/>
                          </a:solidFill>
                          <a:latin typeface="+mn-lt"/>
                          <a:ea typeface="Calibri"/>
                          <a:cs typeface="Mangal"/>
                        </a:rPr>
                        <a:t>Siddha</a:t>
                      </a:r>
                      <a:r>
                        <a:rPr lang="en-US" sz="1400" b="1" kern="1200" dirty="0" smtClean="0">
                          <a:solidFill>
                            <a:schemeClr val="tx1"/>
                          </a:solidFill>
                          <a:latin typeface="+mn-lt"/>
                          <a:ea typeface="Calibri"/>
                          <a:cs typeface="Mangal"/>
                        </a:rPr>
                        <a:t> Practitioners</a:t>
                      </a:r>
                      <a:endParaRPr lang="en-IN" sz="1400" b="1" kern="1200" dirty="0">
                        <a:solidFill>
                          <a:schemeClr val="tx1"/>
                        </a:solidFill>
                        <a:latin typeface="+mn-lt"/>
                        <a:ea typeface="Calibri"/>
                        <a:cs typeface="Mangal"/>
                      </a:endParaRPr>
                    </a:p>
                    <a:p>
                      <a:pPr marL="0" marR="0" indent="0" algn="just" defTabSz="914400" rtl="0" eaLnBrk="1" fontAlgn="auto" latinLnBrk="0" hangingPunct="1">
                        <a:lnSpc>
                          <a:spcPct val="115000"/>
                        </a:lnSpc>
                        <a:spcBef>
                          <a:spcPts val="0"/>
                        </a:spcBef>
                        <a:spcAft>
                          <a:spcPts val="0"/>
                        </a:spcAft>
                        <a:buClrTx/>
                        <a:buSzTx/>
                        <a:buFontTx/>
                        <a:buNone/>
                        <a:tabLst/>
                        <a:defRPr/>
                      </a:pPr>
                      <a:endParaRPr lang="en-GB" sz="1400" dirty="0" smtClean="0">
                        <a:latin typeface="Arial"/>
                        <a:ea typeface="Calibri"/>
                        <a:cs typeface="Mangal"/>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GB" sz="1400" dirty="0" smtClean="0">
                          <a:latin typeface="Arial"/>
                          <a:ea typeface="Calibri"/>
                          <a:cs typeface="Mangal"/>
                        </a:rPr>
                        <a:t>-</a:t>
                      </a:r>
                      <a:r>
                        <a:rPr lang="en-GB" sz="1400" dirty="0" err="1" smtClean="0">
                          <a:latin typeface="Arial"/>
                          <a:ea typeface="Calibri"/>
                          <a:cs typeface="Mangal"/>
                        </a:rPr>
                        <a:t>Brinjal</a:t>
                      </a:r>
                      <a:r>
                        <a:rPr lang="en-GB" sz="1400" dirty="0" smtClean="0">
                          <a:latin typeface="Arial"/>
                          <a:ea typeface="Calibri"/>
                          <a:cs typeface="Mangal"/>
                        </a:rPr>
                        <a:t> used in </a:t>
                      </a:r>
                      <a:r>
                        <a:rPr lang="en-GB" sz="1400" dirty="0" err="1" smtClean="0">
                          <a:latin typeface="Arial"/>
                          <a:ea typeface="Calibri"/>
                          <a:cs typeface="Mangal"/>
                        </a:rPr>
                        <a:t>Ayurvedic</a:t>
                      </a:r>
                      <a:r>
                        <a:rPr lang="en-GB" sz="1400" dirty="0" smtClean="0">
                          <a:latin typeface="Arial"/>
                          <a:ea typeface="Calibri"/>
                          <a:cs typeface="Mangal"/>
                        </a:rPr>
                        <a:t>/ </a:t>
                      </a:r>
                      <a:r>
                        <a:rPr lang="en-GB" sz="1400" dirty="0" err="1" smtClean="0">
                          <a:latin typeface="Arial"/>
                          <a:ea typeface="Calibri"/>
                          <a:cs typeface="Mangal"/>
                        </a:rPr>
                        <a:t>siddha</a:t>
                      </a:r>
                      <a:r>
                        <a:rPr lang="en-GB" sz="1400" dirty="0" smtClean="0">
                          <a:latin typeface="Arial"/>
                          <a:ea typeface="Calibri"/>
                          <a:cs typeface="Mangal"/>
                        </a:rPr>
                        <a:t> medicines treatment in Indian system of medicine -GM crops will be harmful if used in </a:t>
                      </a:r>
                      <a:r>
                        <a:rPr lang="en-GB" sz="1400" dirty="0" err="1" smtClean="0">
                          <a:latin typeface="Arial"/>
                          <a:ea typeface="Calibri"/>
                          <a:cs typeface="Mangal"/>
                        </a:rPr>
                        <a:t>Ayurvedic</a:t>
                      </a:r>
                      <a:r>
                        <a:rPr lang="en-GB" sz="1400" dirty="0" smtClean="0">
                          <a:latin typeface="Arial"/>
                          <a:ea typeface="Calibri"/>
                          <a:cs typeface="Mangal"/>
                        </a:rPr>
                        <a:t> treatment </a:t>
                      </a:r>
                    </a:p>
                    <a:p>
                      <a:pPr algn="just">
                        <a:lnSpc>
                          <a:spcPct val="115000"/>
                        </a:lnSpc>
                        <a:spcAft>
                          <a:spcPts val="0"/>
                        </a:spcAft>
                      </a:pPr>
                      <a:endParaRPr lang="en-GB" sz="1400" dirty="0" smtClean="0">
                        <a:latin typeface="Arial"/>
                        <a:ea typeface="Calibri"/>
                        <a:cs typeface="Mangal"/>
                      </a:endParaRPr>
                    </a:p>
                    <a:p>
                      <a:pPr algn="just">
                        <a:lnSpc>
                          <a:spcPct val="115000"/>
                        </a:lnSpc>
                        <a:spcAft>
                          <a:spcPts val="0"/>
                        </a:spcAft>
                      </a:pPr>
                      <a:r>
                        <a:rPr lang="en-GB" sz="1400" dirty="0" smtClean="0">
                          <a:latin typeface="Arial"/>
                          <a:ea typeface="Calibri"/>
                          <a:cs typeface="Mangal"/>
                        </a:rPr>
                        <a:t>-Effects </a:t>
                      </a:r>
                      <a:r>
                        <a:rPr lang="en-GB" sz="1400" dirty="0">
                          <a:latin typeface="Arial"/>
                          <a:ea typeface="Calibri"/>
                          <a:cs typeface="Mangal"/>
                        </a:rPr>
                        <a:t>of GM technology on Medicinal Plants -It is likely that rearranging of the genetic material could result in changes in the constitution and profile of plant metabolites that confer the healing </a:t>
                      </a:r>
                      <a:r>
                        <a:rPr lang="en-GB" sz="1400" dirty="0" smtClean="0">
                          <a:latin typeface="Arial"/>
                          <a:ea typeface="Calibri"/>
                          <a:cs typeface="Mangal"/>
                        </a:rPr>
                        <a:t>properties.</a:t>
                      </a:r>
                    </a:p>
                    <a:p>
                      <a:pPr algn="just">
                        <a:lnSpc>
                          <a:spcPct val="115000"/>
                        </a:lnSpc>
                        <a:spcAft>
                          <a:spcPts val="0"/>
                        </a:spcAft>
                      </a:pPr>
                      <a:endParaRPr lang="en-IN" sz="1400" dirty="0">
                        <a:latin typeface="Calibri"/>
                        <a:ea typeface="Calibri"/>
                        <a:cs typeface="Mangal"/>
                      </a:endParaRPr>
                    </a:p>
                    <a:p>
                      <a:pPr algn="just">
                        <a:lnSpc>
                          <a:spcPct val="115000"/>
                        </a:lnSpc>
                        <a:spcAft>
                          <a:spcPts val="0"/>
                        </a:spcAft>
                        <a:buFontTx/>
                        <a:buNone/>
                      </a:pPr>
                      <a:r>
                        <a:rPr lang="en-GB" sz="1400" dirty="0" smtClean="0">
                          <a:latin typeface="Arial"/>
                          <a:ea typeface="Calibri"/>
                          <a:cs typeface="Mangal"/>
                        </a:rPr>
                        <a:t>-Availability </a:t>
                      </a:r>
                      <a:r>
                        <a:rPr lang="en-GB" sz="1400" dirty="0">
                          <a:latin typeface="Arial"/>
                          <a:ea typeface="Calibri"/>
                          <a:cs typeface="Mangal"/>
                        </a:rPr>
                        <a:t>of non-GM varieties may be difficult for </a:t>
                      </a:r>
                      <a:r>
                        <a:rPr lang="en-GB" sz="1400" dirty="0" err="1">
                          <a:latin typeface="Arial"/>
                          <a:ea typeface="Calibri"/>
                          <a:cs typeface="Mangal"/>
                        </a:rPr>
                        <a:t>Ayurvedic</a:t>
                      </a:r>
                      <a:r>
                        <a:rPr lang="en-GB" sz="1400" dirty="0">
                          <a:latin typeface="Arial"/>
                          <a:ea typeface="Calibri"/>
                          <a:cs typeface="Mangal"/>
                        </a:rPr>
                        <a:t> practitioners. </a:t>
                      </a:r>
                      <a:endParaRPr lang="en-IN" sz="14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IN" sz="14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625" name="Rectangle 1"/>
          <p:cNvSpPr>
            <a:spLocks noChangeArrowheads="1"/>
          </p:cNvSpPr>
          <p:nvPr/>
        </p:nvSpPr>
        <p:spPr bwMode="auto">
          <a:xfrm>
            <a:off x="1524000" y="0"/>
            <a:ext cx="7331751" cy="8002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lang="en-GB" b="1" dirty="0" smtClean="0">
                <a:latin typeface="Arial" pitchFamily="34" charset="0"/>
                <a:ea typeface="Times New Roman" pitchFamily="18" charset="0"/>
                <a:cs typeface="Arial" pitchFamily="34" charset="0"/>
              </a:rPr>
              <a:t>Wage labour/ </a:t>
            </a:r>
            <a:r>
              <a:rPr lang="en-GB" b="1" dirty="0" err="1" smtClean="0">
                <a:latin typeface="Arial" pitchFamily="34" charset="0"/>
                <a:ea typeface="Times New Roman" pitchFamily="18" charset="0"/>
                <a:cs typeface="Arial" pitchFamily="34" charset="0"/>
              </a:rPr>
              <a:t>Ayurveda</a:t>
            </a:r>
            <a:r>
              <a:rPr lang="en-GB" b="1" dirty="0" smtClean="0">
                <a:latin typeface="Arial" pitchFamily="34" charset="0"/>
                <a:ea typeface="Times New Roman" pitchFamily="18" charset="0"/>
                <a:cs typeface="Arial" pitchFamily="34" charset="0"/>
              </a:rPr>
              <a:t> / </a:t>
            </a:r>
            <a:r>
              <a:rPr lang="en-GB" b="1" dirty="0" err="1" smtClean="0">
                <a:latin typeface="Arial" pitchFamily="34" charset="0"/>
                <a:ea typeface="Times New Roman" pitchFamily="18" charset="0"/>
                <a:cs typeface="Arial" pitchFamily="34" charset="0"/>
              </a:rPr>
              <a:t>Sidha</a:t>
            </a:r>
            <a:r>
              <a:rPr lang="en-GB" b="1" dirty="0" smtClean="0">
                <a:latin typeface="Arial" pitchFamily="34" charset="0"/>
                <a:ea typeface="Times New Roman" pitchFamily="18" charset="0"/>
                <a:cs typeface="Arial" pitchFamily="34" charset="0"/>
              </a:rPr>
              <a:t> Practitioners </a:t>
            </a:r>
            <a:r>
              <a:rPr kumimoji="0" lang="en-GB"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GB"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Autonomy /Dignity</a:t>
            </a:r>
            <a:endPar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0" y="685800"/>
          <a:ext cx="7848600" cy="1748790"/>
        </p:xfrm>
        <a:graphic>
          <a:graphicData uri="http://schemas.openxmlformats.org/drawingml/2006/table">
            <a:tbl>
              <a:tblPr/>
              <a:tblGrid>
                <a:gridCol w="3924300"/>
                <a:gridCol w="3924300"/>
              </a:tblGrid>
              <a:tr h="400050">
                <a:tc>
                  <a:txBody>
                    <a:bodyPr/>
                    <a:lstStyle/>
                    <a:p>
                      <a:pPr algn="ctr" eaLnBrk="0" fontAlgn="base" hangingPunct="0">
                        <a:spcAft>
                          <a:spcPts val="0"/>
                        </a:spcAft>
                      </a:pPr>
                      <a:r>
                        <a:rPr lang="en-IN" sz="1800" dirty="0" smtClean="0">
                          <a:latin typeface="+mn-lt"/>
                          <a:ea typeface="Times New Roman"/>
                          <a:cs typeface="Mangal"/>
                        </a:rPr>
                        <a:t> Fair treatment; Respecting the traditional values</a:t>
                      </a:r>
                      <a:endParaRPr lang="en-IN" sz="1800" dirty="0">
                        <a:latin typeface="+mn-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IN" sz="14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0150">
                <a:tc>
                  <a:txBody>
                    <a:bodyPr/>
                    <a:lstStyle/>
                    <a:p>
                      <a:pPr algn="ctr">
                        <a:lnSpc>
                          <a:spcPct val="115000"/>
                        </a:lnSpc>
                        <a:spcAft>
                          <a:spcPts val="0"/>
                        </a:spcAft>
                      </a:pPr>
                      <a:endParaRPr lang="en-IN" sz="14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a:latin typeface="Calibri"/>
                          <a:ea typeface="Calibri"/>
                          <a:cs typeface="Mangal"/>
                        </a:rPr>
                        <a:t>-</a:t>
                      </a:r>
                      <a:endParaRPr lang="en-IN" sz="14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697" name="Rectangle 1"/>
          <p:cNvSpPr>
            <a:spLocks noChangeArrowheads="1"/>
          </p:cNvSpPr>
          <p:nvPr/>
        </p:nvSpPr>
        <p:spPr bwMode="auto">
          <a:xfrm>
            <a:off x="609600" y="167046"/>
            <a:ext cx="81534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GB" b="1" dirty="0" smtClean="0">
                <a:latin typeface="Calibri" pitchFamily="34" charset="0"/>
                <a:ea typeface="Calibri" pitchFamily="34" charset="0"/>
                <a:cs typeface="Mangal" pitchFamily="18" charset="0"/>
              </a:rPr>
              <a:t>Wage labour/ </a:t>
            </a:r>
            <a:r>
              <a:rPr lang="en-GB" b="1" dirty="0" err="1" smtClean="0">
                <a:latin typeface="Calibri" pitchFamily="34" charset="0"/>
                <a:ea typeface="Calibri" pitchFamily="34" charset="0"/>
                <a:cs typeface="Mangal" pitchFamily="18" charset="0"/>
              </a:rPr>
              <a:t>Ayurveda</a:t>
            </a:r>
            <a:r>
              <a:rPr lang="en-GB" b="1" dirty="0" smtClean="0">
                <a:latin typeface="Calibri" pitchFamily="34" charset="0"/>
                <a:ea typeface="Calibri" pitchFamily="34" charset="0"/>
                <a:cs typeface="Mangal" pitchFamily="18" charset="0"/>
              </a:rPr>
              <a:t> / </a:t>
            </a:r>
            <a:r>
              <a:rPr lang="en-GB" b="1" dirty="0" err="1" smtClean="0">
                <a:latin typeface="Calibri" pitchFamily="34" charset="0"/>
                <a:ea typeface="Calibri" pitchFamily="34" charset="0"/>
                <a:cs typeface="Mangal" pitchFamily="18" charset="0"/>
              </a:rPr>
              <a:t>Sidha</a:t>
            </a:r>
            <a:r>
              <a:rPr lang="en-GB" b="1" dirty="0" smtClean="0">
                <a:latin typeface="Calibri" pitchFamily="34" charset="0"/>
                <a:ea typeface="Calibri" pitchFamily="34" charset="0"/>
                <a:cs typeface="Mangal" pitchFamily="18" charset="0"/>
              </a:rPr>
              <a:t> Practitioners :  Justice</a:t>
            </a:r>
            <a:r>
              <a:rPr kumimoji="0" lang="en-GB"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as fairness</a:t>
            </a:r>
            <a:endPar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nvGraphicFramePr>
        <p:xfrm>
          <a:off x="609600" y="3124200"/>
          <a:ext cx="8077200" cy="3514822"/>
        </p:xfrm>
        <a:graphic>
          <a:graphicData uri="http://schemas.openxmlformats.org/drawingml/2006/table">
            <a:tbl>
              <a:tblPr/>
              <a:tblGrid>
                <a:gridCol w="4038600"/>
                <a:gridCol w="4038600"/>
              </a:tblGrid>
              <a:tr h="481106">
                <a:tc>
                  <a:txBody>
                    <a:bodyPr/>
                    <a:lstStyle/>
                    <a:p>
                      <a:pPr algn="ctr">
                        <a:lnSpc>
                          <a:spcPct val="115000"/>
                        </a:lnSpc>
                        <a:spcAft>
                          <a:spcPts val="0"/>
                        </a:spcAft>
                      </a:pPr>
                      <a:r>
                        <a:rPr lang="en-GB" sz="1400" kern="1200" dirty="0" smtClean="0">
                          <a:solidFill>
                            <a:schemeClr val="tx1"/>
                          </a:solidFill>
                          <a:latin typeface="Arial"/>
                          <a:ea typeface="Calibri"/>
                          <a:cs typeface="Mangal"/>
                        </a:rPr>
                        <a:t>Increase shareholder value and profits; capacity building</a:t>
                      </a:r>
                      <a:endParaRPr lang="en-IN" sz="1400" kern="1200" dirty="0">
                        <a:solidFill>
                          <a:schemeClr val="tx1"/>
                        </a:solidFill>
                        <a:latin typeface="Arial"/>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IN" sz="14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094">
                <a:tc>
                  <a:txBody>
                    <a:bodyPr/>
                    <a:lstStyle/>
                    <a:p>
                      <a:pPr algn="l">
                        <a:lnSpc>
                          <a:spcPct val="115000"/>
                        </a:lnSpc>
                        <a:spcAft>
                          <a:spcPts val="0"/>
                        </a:spcAft>
                      </a:pPr>
                      <a:r>
                        <a:rPr lang="en-GB" sz="1400" dirty="0">
                          <a:latin typeface="Arial"/>
                          <a:ea typeface="Calibri"/>
                          <a:cs typeface="Mangal"/>
                        </a:rPr>
                        <a:t>-Bt has been cleared by scientists after extensive tests and people should understand the technology and its benefits</a:t>
                      </a:r>
                      <a:r>
                        <a:rPr lang="en-GB" sz="1400" dirty="0" smtClean="0">
                          <a:latin typeface="Arial"/>
                          <a:ea typeface="Calibri"/>
                          <a:cs typeface="Mangal"/>
                        </a:rPr>
                        <a:t>.</a:t>
                      </a:r>
                    </a:p>
                    <a:p>
                      <a:pPr algn="l">
                        <a:lnSpc>
                          <a:spcPct val="115000"/>
                        </a:lnSpc>
                        <a:spcAft>
                          <a:spcPts val="0"/>
                        </a:spcAft>
                      </a:pPr>
                      <a:endParaRPr lang="en-IN" sz="1400" dirty="0">
                        <a:latin typeface="Calibri"/>
                        <a:ea typeface="Calibri"/>
                        <a:cs typeface="Mangal"/>
                      </a:endParaRPr>
                    </a:p>
                    <a:p>
                      <a:pPr algn="l">
                        <a:lnSpc>
                          <a:spcPct val="115000"/>
                        </a:lnSpc>
                        <a:spcAft>
                          <a:spcPts val="0"/>
                        </a:spcAft>
                      </a:pPr>
                      <a:r>
                        <a:rPr lang="en-GB" sz="1400" dirty="0">
                          <a:latin typeface="Arial"/>
                          <a:ea typeface="Calibri"/>
                          <a:cs typeface="Mangal"/>
                        </a:rPr>
                        <a:t>-Evolution in nature cannot be stopped. Issues of food security cannot be addressed if Bt is disallowed. Organic farming is an excellent solution but it cannot be practised in a country like India.</a:t>
                      </a:r>
                      <a:endParaRPr lang="en-IN" sz="14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IN" sz="14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698" name="Rectangle 2"/>
          <p:cNvSpPr>
            <a:spLocks noChangeArrowheads="1"/>
          </p:cNvSpPr>
          <p:nvPr/>
        </p:nvSpPr>
        <p:spPr bwMode="auto">
          <a:xfrm>
            <a:off x="1078674" y="2710934"/>
            <a:ext cx="509352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Mangal" pitchFamily="18" charset="0"/>
              </a:rPr>
              <a:t>Biotech Industry:</a:t>
            </a:r>
            <a:r>
              <a:rPr kumimoji="0" lang="en-US"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Increased</a:t>
            </a:r>
            <a:r>
              <a:rPr kumimoji="0" lang="en-US" sz="1400" b="1" i="0" u="none" strike="noStrike" cap="none" normalizeH="0" dirty="0" smtClean="0">
                <a:ln>
                  <a:noFill/>
                </a:ln>
                <a:solidFill>
                  <a:schemeClr val="tx1"/>
                </a:solidFill>
                <a:effectLst/>
                <a:latin typeface="Arial" pitchFamily="34" charset="0"/>
                <a:ea typeface="Calibri" pitchFamily="34" charset="0"/>
                <a:cs typeface="Arial" pitchFamily="34" charset="0"/>
              </a:rPr>
              <a:t> benefit</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457200"/>
          <a:ext cx="8229601" cy="6397695"/>
        </p:xfrm>
        <a:graphic>
          <a:graphicData uri="http://schemas.openxmlformats.org/drawingml/2006/table">
            <a:tbl>
              <a:tblPr/>
              <a:tblGrid>
                <a:gridCol w="4153257"/>
                <a:gridCol w="4076344"/>
              </a:tblGrid>
              <a:tr h="189033">
                <a:tc>
                  <a:txBody>
                    <a:bodyPr/>
                    <a:lstStyle/>
                    <a:p>
                      <a:pPr algn="ctr">
                        <a:lnSpc>
                          <a:spcPct val="115000"/>
                        </a:lnSpc>
                        <a:spcAft>
                          <a:spcPts val="0"/>
                        </a:spcAft>
                      </a:pPr>
                      <a:r>
                        <a:rPr lang="en-GB" sz="1400" dirty="0" smtClean="0">
                          <a:latin typeface="Arial"/>
                          <a:ea typeface="Calibri"/>
                          <a:cs typeface="Mangal"/>
                        </a:rPr>
                        <a:t>Barriers to trade; restrictive environments for innovations and creativity</a:t>
                      </a:r>
                      <a:endParaRPr lang="en-IN" sz="1400" dirty="0">
                        <a:latin typeface="+mn-lt"/>
                        <a:ea typeface="Calibri"/>
                        <a:cs typeface="Mangal"/>
                      </a:endParaRP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IN" sz="1400" dirty="0">
                        <a:latin typeface="Calibri"/>
                        <a:ea typeface="Calibri"/>
                        <a:cs typeface="Mangal"/>
                      </a:endParaRP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6967">
                <a:tc>
                  <a:txBody>
                    <a:bodyPr/>
                    <a:lstStyle/>
                    <a:p>
                      <a:pPr algn="l">
                        <a:lnSpc>
                          <a:spcPct val="115000"/>
                        </a:lnSpc>
                        <a:spcAft>
                          <a:spcPts val="0"/>
                        </a:spcAft>
                      </a:pPr>
                      <a:r>
                        <a:rPr lang="en-GB" sz="1400" dirty="0">
                          <a:latin typeface="Arial"/>
                          <a:ea typeface="Calibri"/>
                          <a:cs typeface="Mangal"/>
                        </a:rPr>
                        <a:t>-The Bt gene breaks down during digestion into common amino acids, which are part of the normal diet and are neither toxic nor allergic</a:t>
                      </a:r>
                      <a:r>
                        <a:rPr lang="en-GB" sz="1400" dirty="0" smtClean="0">
                          <a:latin typeface="Arial"/>
                          <a:ea typeface="Calibri"/>
                          <a:cs typeface="Mangal"/>
                        </a:rPr>
                        <a:t>.</a:t>
                      </a:r>
                    </a:p>
                    <a:p>
                      <a:pPr algn="l">
                        <a:lnSpc>
                          <a:spcPct val="115000"/>
                        </a:lnSpc>
                        <a:spcAft>
                          <a:spcPts val="0"/>
                        </a:spcAft>
                      </a:pPr>
                      <a:endParaRPr lang="en-IN" sz="1400" dirty="0">
                        <a:latin typeface="Calibri"/>
                        <a:ea typeface="Calibri"/>
                        <a:cs typeface="Mangal"/>
                      </a:endParaRPr>
                    </a:p>
                    <a:p>
                      <a:pPr algn="l">
                        <a:lnSpc>
                          <a:spcPct val="115000"/>
                        </a:lnSpc>
                        <a:spcAft>
                          <a:spcPts val="0"/>
                        </a:spcAft>
                      </a:pPr>
                      <a:r>
                        <a:rPr lang="en-GB" sz="1400" dirty="0">
                          <a:latin typeface="Arial"/>
                          <a:ea typeface="Calibri"/>
                          <a:cs typeface="Mangal"/>
                        </a:rPr>
                        <a:t>-About 11 </a:t>
                      </a:r>
                      <a:r>
                        <a:rPr lang="en-GB" sz="1400" dirty="0" err="1">
                          <a:latin typeface="Arial"/>
                          <a:ea typeface="Calibri"/>
                          <a:cs typeface="Mangal"/>
                        </a:rPr>
                        <a:t>lakh</a:t>
                      </a:r>
                      <a:r>
                        <a:rPr lang="en-GB" sz="1400" dirty="0">
                          <a:latin typeface="Arial"/>
                          <a:ea typeface="Calibri"/>
                          <a:cs typeface="Mangal"/>
                        </a:rPr>
                        <a:t> tonnes of Bt Cotton oil is consumed annually by people, directly or through </a:t>
                      </a:r>
                      <a:r>
                        <a:rPr lang="en-GB" sz="1400" dirty="0" err="1">
                          <a:latin typeface="Arial"/>
                          <a:ea typeface="Calibri"/>
                          <a:cs typeface="Mangal"/>
                        </a:rPr>
                        <a:t>vanaspati</a:t>
                      </a:r>
                      <a:r>
                        <a:rPr lang="en-GB" sz="1400" dirty="0">
                          <a:latin typeface="Arial"/>
                          <a:ea typeface="Calibri"/>
                          <a:cs typeface="Mangal"/>
                        </a:rPr>
                        <a:t>. </a:t>
                      </a:r>
                      <a:r>
                        <a:rPr lang="en-GB" sz="1400" dirty="0" err="1">
                          <a:latin typeface="Arial"/>
                          <a:ea typeface="Calibri"/>
                          <a:cs typeface="Mangal"/>
                        </a:rPr>
                        <a:t>Mahyco</a:t>
                      </a:r>
                      <a:r>
                        <a:rPr lang="en-GB" sz="1400" dirty="0">
                          <a:latin typeface="Arial"/>
                          <a:ea typeface="Calibri"/>
                          <a:cs typeface="Mangal"/>
                        </a:rPr>
                        <a:t> claims, "As the Bt gene present in cotton is identical to that used in </a:t>
                      </a:r>
                      <a:r>
                        <a:rPr lang="en-GB" sz="1400" dirty="0" err="1">
                          <a:latin typeface="Arial"/>
                          <a:ea typeface="Calibri"/>
                          <a:cs typeface="Mangal"/>
                        </a:rPr>
                        <a:t>brinjal</a:t>
                      </a:r>
                      <a:r>
                        <a:rPr lang="en-GB" sz="1400" dirty="0">
                          <a:latin typeface="Arial"/>
                          <a:ea typeface="Calibri"/>
                          <a:cs typeface="Mangal"/>
                        </a:rPr>
                        <a:t>, there is a strong precedence for safety of the gene itself</a:t>
                      </a:r>
                      <a:r>
                        <a:rPr lang="en-GB" sz="1400" dirty="0" smtClean="0">
                          <a:latin typeface="Arial"/>
                          <a:ea typeface="Calibri"/>
                          <a:cs typeface="Mangal"/>
                        </a:rPr>
                        <a:t>.“</a:t>
                      </a:r>
                    </a:p>
                    <a:p>
                      <a:pPr algn="l">
                        <a:lnSpc>
                          <a:spcPct val="115000"/>
                        </a:lnSpc>
                        <a:spcAft>
                          <a:spcPts val="0"/>
                        </a:spcAft>
                      </a:pPr>
                      <a:endParaRPr lang="en-IN" sz="1400" dirty="0">
                        <a:latin typeface="Calibri"/>
                        <a:ea typeface="Calibri"/>
                        <a:cs typeface="Mangal"/>
                      </a:endParaRPr>
                    </a:p>
                    <a:p>
                      <a:pPr algn="l">
                        <a:lnSpc>
                          <a:spcPct val="115000"/>
                        </a:lnSpc>
                        <a:spcAft>
                          <a:spcPts val="0"/>
                        </a:spcAft>
                      </a:pPr>
                      <a:r>
                        <a:rPr lang="en-GB" sz="1400" dirty="0">
                          <a:latin typeface="Arial"/>
                          <a:ea typeface="Calibri"/>
                          <a:cs typeface="Mangal"/>
                        </a:rPr>
                        <a:t>-In India, the vast majority of </a:t>
                      </a:r>
                      <a:r>
                        <a:rPr lang="en-GB" sz="1400" dirty="0" err="1">
                          <a:latin typeface="Arial"/>
                          <a:ea typeface="Calibri"/>
                          <a:cs typeface="Mangal"/>
                        </a:rPr>
                        <a:t>brinjal</a:t>
                      </a:r>
                      <a:r>
                        <a:rPr lang="en-GB" sz="1400" dirty="0">
                          <a:latin typeface="Arial"/>
                          <a:ea typeface="Calibri"/>
                          <a:cs typeface="Mangal"/>
                        </a:rPr>
                        <a:t> is consumed in the cooked form. Different cooking methods include deep frying, shallow frying, roasting and boiling. Apart from the fact that Cry1Ac is rapidly digested in gastric fluid, studies with Bt </a:t>
                      </a:r>
                      <a:r>
                        <a:rPr lang="en-GB" sz="1400" dirty="0" err="1">
                          <a:latin typeface="Arial"/>
                          <a:ea typeface="Calibri"/>
                          <a:cs typeface="Mangal"/>
                        </a:rPr>
                        <a:t>Brinjal</a:t>
                      </a:r>
                      <a:r>
                        <a:rPr lang="en-GB" sz="1400" dirty="0">
                          <a:latin typeface="Arial"/>
                          <a:ea typeface="Calibri"/>
                          <a:cs typeface="Mangal"/>
                        </a:rPr>
                        <a:t> showed that the Cry1Ac protein is not detectable within 1 minute of cooking by any of the various methods</a:t>
                      </a:r>
                      <a:r>
                        <a:rPr lang="en-GB" sz="1400" dirty="0" smtClean="0">
                          <a:latin typeface="Arial"/>
                          <a:ea typeface="Calibri"/>
                          <a:cs typeface="Mangal"/>
                        </a:rPr>
                        <a:t>.</a:t>
                      </a:r>
                    </a:p>
                    <a:p>
                      <a:pPr algn="l">
                        <a:lnSpc>
                          <a:spcPct val="115000"/>
                        </a:lnSpc>
                        <a:spcAft>
                          <a:spcPts val="0"/>
                        </a:spcAft>
                      </a:pPr>
                      <a:endParaRPr lang="en-IN" sz="1400" dirty="0">
                        <a:latin typeface="Calibri"/>
                        <a:ea typeface="Calibri"/>
                        <a:cs typeface="Mangal"/>
                      </a:endParaRPr>
                    </a:p>
                    <a:p>
                      <a:pPr algn="l">
                        <a:lnSpc>
                          <a:spcPct val="115000"/>
                        </a:lnSpc>
                        <a:spcAft>
                          <a:spcPts val="0"/>
                        </a:spcAft>
                      </a:pPr>
                      <a:r>
                        <a:rPr lang="en-GB" sz="1400" dirty="0">
                          <a:latin typeface="Arial"/>
                          <a:ea typeface="Calibri"/>
                          <a:cs typeface="Mangal"/>
                        </a:rPr>
                        <a:t>-Bt </a:t>
                      </a:r>
                      <a:r>
                        <a:rPr lang="en-GB" sz="1400" dirty="0" err="1">
                          <a:latin typeface="Arial"/>
                          <a:ea typeface="Calibri"/>
                          <a:cs typeface="Mangal"/>
                        </a:rPr>
                        <a:t>Brinjal</a:t>
                      </a:r>
                      <a:r>
                        <a:rPr lang="en-GB" sz="1400" dirty="0">
                          <a:latin typeface="Arial"/>
                          <a:ea typeface="Calibri"/>
                          <a:cs typeface="Mangal"/>
                        </a:rPr>
                        <a:t> is not the first GM crop entering the food chain. Bt Cotton-seed oil and cotton-seed cake are used in significant volumes and are already in the food chain since 2002.</a:t>
                      </a:r>
                      <a:endParaRPr lang="en-IN" sz="1400" dirty="0">
                        <a:latin typeface="Calibri"/>
                        <a:ea typeface="Calibri"/>
                        <a:cs typeface="Mangal"/>
                      </a:endParaRPr>
                    </a:p>
                    <a:p>
                      <a:pPr algn="l">
                        <a:lnSpc>
                          <a:spcPct val="115000"/>
                        </a:lnSpc>
                        <a:spcAft>
                          <a:spcPts val="0"/>
                        </a:spcAft>
                      </a:pPr>
                      <a:r>
                        <a:rPr lang="en-GB" sz="1400" dirty="0" smtClean="0">
                          <a:latin typeface="Arial"/>
                          <a:ea typeface="Calibri"/>
                          <a:cs typeface="Mangal"/>
                        </a:rPr>
                        <a:t>-</a:t>
                      </a:r>
                      <a:endParaRPr lang="en-IN" sz="1400" dirty="0">
                        <a:latin typeface="Calibri"/>
                        <a:ea typeface="Calibri"/>
                        <a:cs typeface="Mangal"/>
                      </a:endParaRP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IN" sz="1400" dirty="0">
                        <a:latin typeface="Calibri"/>
                        <a:ea typeface="Calibri"/>
                        <a:cs typeface="Mangal"/>
                      </a:endParaRP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2769" name="Rectangle 1"/>
          <p:cNvSpPr>
            <a:spLocks noChangeArrowheads="1"/>
          </p:cNvSpPr>
          <p:nvPr/>
        </p:nvSpPr>
        <p:spPr bwMode="auto">
          <a:xfrm>
            <a:off x="914400" y="1"/>
            <a:ext cx="5791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Mangal" pitchFamily="18" charset="0"/>
              </a:rPr>
              <a:t>Biotech Industry:</a:t>
            </a:r>
            <a:r>
              <a:rPr kumimoji="0" lang="en-US"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GB"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Reduced Harm</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57200" y="609600"/>
          <a:ext cx="8229601" cy="5754567"/>
        </p:xfrm>
        <a:graphic>
          <a:graphicData uri="http://schemas.openxmlformats.org/drawingml/2006/table">
            <a:tbl>
              <a:tblPr/>
              <a:tblGrid>
                <a:gridCol w="4153257"/>
                <a:gridCol w="4076344"/>
              </a:tblGrid>
              <a:tr h="5754567">
                <a:tc>
                  <a:txBody>
                    <a:bodyPr/>
                    <a:lstStyle/>
                    <a:p>
                      <a:pPr algn="l">
                        <a:lnSpc>
                          <a:spcPct val="115000"/>
                        </a:lnSpc>
                        <a:spcAft>
                          <a:spcPts val="1000"/>
                        </a:spcAft>
                      </a:pPr>
                      <a:r>
                        <a:rPr lang="en-GB" sz="1400" dirty="0">
                          <a:latin typeface="Arial"/>
                          <a:ea typeface="Calibri"/>
                          <a:cs typeface="Mangal"/>
                        </a:rPr>
                        <a:t>-A large number of recombinant DNA medical products developed by using genetic engineering, such as vaccines, insulin, etc are being used to alleviate human suffering and provide medical relief to patients in millions worldwide. Many products developed as a result of genetic engineering are being used in the area of human health in India.</a:t>
                      </a:r>
                      <a:endParaRPr lang="en-IN" sz="1400" dirty="0">
                        <a:latin typeface="Calibri"/>
                        <a:ea typeface="Calibri"/>
                        <a:cs typeface="Mangal"/>
                      </a:endParaRPr>
                    </a:p>
                    <a:p>
                      <a:pPr algn="l">
                        <a:lnSpc>
                          <a:spcPct val="115000"/>
                        </a:lnSpc>
                        <a:spcAft>
                          <a:spcPts val="1000"/>
                        </a:spcAft>
                      </a:pPr>
                      <a:r>
                        <a:rPr lang="en-GB" sz="1400" dirty="0">
                          <a:latin typeface="Arial"/>
                          <a:ea typeface="Calibri"/>
                          <a:cs typeface="Mangal"/>
                        </a:rPr>
                        <a:t>-In Punjab and Haryana, a number of farmer mortalities happen due to exposure during pesticide spraying operations. If Bt </a:t>
                      </a:r>
                      <a:r>
                        <a:rPr lang="en-GB" sz="1400" dirty="0" err="1">
                          <a:latin typeface="Arial"/>
                          <a:ea typeface="Calibri"/>
                          <a:cs typeface="Mangal"/>
                        </a:rPr>
                        <a:t>Brinjal</a:t>
                      </a:r>
                      <a:r>
                        <a:rPr lang="en-GB" sz="1400" dirty="0">
                          <a:latin typeface="Arial"/>
                          <a:ea typeface="Calibri"/>
                          <a:cs typeface="Mangal"/>
                        </a:rPr>
                        <a:t> can reduce pesticide use, why not allow it?</a:t>
                      </a:r>
                      <a:endParaRPr lang="en-IN" sz="1400" dirty="0">
                        <a:latin typeface="Calibri"/>
                        <a:ea typeface="Calibri"/>
                        <a:cs typeface="Mangal"/>
                      </a:endParaRPr>
                    </a:p>
                    <a:p>
                      <a:pPr algn="l">
                        <a:lnSpc>
                          <a:spcPct val="115000"/>
                        </a:lnSpc>
                        <a:spcAft>
                          <a:spcPts val="1000"/>
                        </a:spcAft>
                      </a:pPr>
                      <a:r>
                        <a:rPr lang="en-GB" sz="1400" dirty="0">
                          <a:latin typeface="Arial"/>
                          <a:ea typeface="Calibri"/>
                          <a:cs typeface="Mangal"/>
                        </a:rPr>
                        <a:t>-We have accepted wild races which are domesticated. In </a:t>
                      </a:r>
                      <a:r>
                        <a:rPr lang="en-GB" sz="1400" dirty="0" err="1">
                          <a:latin typeface="Arial"/>
                          <a:ea typeface="Calibri"/>
                          <a:cs typeface="Mangal"/>
                        </a:rPr>
                        <a:t>Ayurvedic</a:t>
                      </a:r>
                      <a:r>
                        <a:rPr lang="en-GB" sz="1400" dirty="0">
                          <a:latin typeface="Arial"/>
                          <a:ea typeface="Calibri"/>
                          <a:cs typeface="Mangal"/>
                        </a:rPr>
                        <a:t> medicines without even knowing the medicine what it is - people take medicines. Bacteria do not have positive or negative effects and therefore it becomes immaterial whether the </a:t>
                      </a:r>
                      <a:r>
                        <a:rPr lang="en-GB" sz="1400" dirty="0" err="1">
                          <a:latin typeface="Arial"/>
                          <a:ea typeface="Calibri"/>
                          <a:cs typeface="Mangal"/>
                        </a:rPr>
                        <a:t>brinjal</a:t>
                      </a:r>
                      <a:r>
                        <a:rPr lang="en-GB" sz="1400" dirty="0">
                          <a:latin typeface="Arial"/>
                          <a:ea typeface="Calibri"/>
                          <a:cs typeface="Mangal"/>
                        </a:rPr>
                        <a:t> eaten is Bt or non-Bt. Western foods like pizza ad burgers are being relished by Indians which are also harmful</a:t>
                      </a:r>
                      <a:endParaRPr lang="en-IN" sz="1400" dirty="0">
                        <a:latin typeface="Calibri"/>
                        <a:ea typeface="Calibri"/>
                        <a:cs typeface="Mangal"/>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IN" sz="1400" dirty="0">
                        <a:latin typeface="Calibri"/>
                        <a:ea typeface="Calibri"/>
                        <a:cs typeface="Mangal"/>
                      </a:endParaRP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21" name="Rectangle 1"/>
          <p:cNvSpPr>
            <a:spLocks noChangeArrowheads="1"/>
          </p:cNvSpPr>
          <p:nvPr/>
        </p:nvSpPr>
        <p:spPr bwMode="auto">
          <a:xfrm>
            <a:off x="4144640" y="59324"/>
            <a:ext cx="85472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Conti</a:t>
            </a:r>
            <a:r>
              <a:rPr kumimoji="0" lang="en-GB" sz="1600" b="1" i="0" u="none" strike="noStrike" cap="none" normalizeH="0" baseline="0" dirty="0" smtClean="0">
                <a:ln>
                  <a:noFill/>
                </a:ln>
                <a:solidFill>
                  <a:schemeClr val="tx1"/>
                </a:solidFill>
                <a:effectLst/>
                <a:latin typeface="Calibri"/>
                <a:ea typeface="Calibri" pitchFamily="34" charset="0"/>
                <a:cs typeface="Arial" pitchFamily="34" charset="0"/>
              </a:rPr>
              <a:t>…</a:t>
            </a: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85800" y="457200"/>
          <a:ext cx="8001000" cy="3189732"/>
        </p:xfrm>
        <a:graphic>
          <a:graphicData uri="http://schemas.openxmlformats.org/drawingml/2006/table">
            <a:tbl>
              <a:tblPr/>
              <a:tblGrid>
                <a:gridCol w="3962400"/>
                <a:gridCol w="4038600"/>
              </a:tblGrid>
              <a:tr h="360045">
                <a:tc>
                  <a:txBody>
                    <a:bodyPr/>
                    <a:lstStyle/>
                    <a:p>
                      <a:pPr algn="ctr">
                        <a:lnSpc>
                          <a:spcPct val="115000"/>
                        </a:lnSpc>
                        <a:spcAft>
                          <a:spcPts val="0"/>
                        </a:spcAft>
                      </a:pPr>
                      <a:r>
                        <a:rPr lang="en-GB" sz="1400" kern="1200" dirty="0" smtClean="0">
                          <a:solidFill>
                            <a:schemeClr val="tx1"/>
                          </a:solidFill>
                          <a:latin typeface="Arial"/>
                          <a:ea typeface="Calibri"/>
                          <a:cs typeface="Mangal"/>
                        </a:rPr>
                        <a:t>Freedom to access and grow markets; progression of research and development</a:t>
                      </a:r>
                      <a:endParaRPr lang="en-IN" sz="1400" kern="1200" dirty="0">
                        <a:solidFill>
                          <a:schemeClr val="tx1"/>
                        </a:solidFill>
                        <a:latin typeface="Arial"/>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IN" sz="14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735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dirty="0" smtClean="0">
                          <a:latin typeface="Arial"/>
                          <a:ea typeface="Calibri"/>
                          <a:cs typeface="Mangal"/>
                        </a:rPr>
                        <a:t>-The Cry1Ac protein used in </a:t>
                      </a:r>
                      <a:r>
                        <a:rPr lang="en-GB" sz="1400" dirty="0" err="1" smtClean="0">
                          <a:latin typeface="Arial"/>
                          <a:ea typeface="Calibri"/>
                          <a:cs typeface="Mangal"/>
                        </a:rPr>
                        <a:t>Mahyco</a:t>
                      </a:r>
                      <a:r>
                        <a:rPr lang="en-GB" sz="1400" dirty="0" smtClean="0">
                          <a:latin typeface="Arial"/>
                          <a:ea typeface="Calibri"/>
                          <a:cs typeface="Mangal"/>
                        </a:rPr>
                        <a:t> studies is identical to the in plant Cry1Ac protein in Bt </a:t>
                      </a:r>
                      <a:r>
                        <a:rPr lang="en-GB" sz="1400" dirty="0" err="1" smtClean="0">
                          <a:latin typeface="Arial"/>
                          <a:ea typeface="Calibri"/>
                          <a:cs typeface="Mangal"/>
                        </a:rPr>
                        <a:t>Brinjal</a:t>
                      </a:r>
                      <a:r>
                        <a:rPr lang="en-GB" sz="1400" dirty="0" smtClean="0">
                          <a:latin typeface="Arial"/>
                          <a:ea typeface="Calibri"/>
                          <a:cs typeface="Mangal"/>
                        </a:rPr>
                        <a:t>. This has been established by scientific experiments as required by the regulatory authority</a:t>
                      </a:r>
                      <a:endParaRPr lang="en-IN" sz="1400" dirty="0" smtClean="0">
                        <a:latin typeface="+mn-lt"/>
                        <a:ea typeface="Calibri"/>
                        <a:cs typeface="Mangal"/>
                      </a:endParaRPr>
                    </a:p>
                    <a:p>
                      <a:pPr algn="l">
                        <a:lnSpc>
                          <a:spcPct val="115000"/>
                        </a:lnSpc>
                        <a:spcAft>
                          <a:spcPts val="0"/>
                        </a:spcAft>
                      </a:pPr>
                      <a:r>
                        <a:rPr lang="en-GB" sz="1400" dirty="0" smtClean="0">
                          <a:latin typeface="Arial"/>
                          <a:ea typeface="Calibri"/>
                          <a:cs typeface="Mangal"/>
                        </a:rPr>
                        <a:t>-The </a:t>
                      </a:r>
                      <a:r>
                        <a:rPr lang="en-GB" sz="1400" dirty="0">
                          <a:latin typeface="Arial"/>
                          <a:ea typeface="Calibri"/>
                          <a:cs typeface="Mangal"/>
                        </a:rPr>
                        <a:t>US regulatory agencies have released as many as 14 food items produced with GM techniques. Why not try to understand about their health impacts if any? We have experimented with only one and why are we </a:t>
                      </a:r>
                      <a:endParaRPr lang="en-GB" sz="1400" dirty="0" smtClean="0">
                        <a:latin typeface="Arial"/>
                        <a:ea typeface="Calibri"/>
                        <a:cs typeface="Mangal"/>
                      </a:endParaRPr>
                    </a:p>
                    <a:p>
                      <a:pPr algn="l">
                        <a:lnSpc>
                          <a:spcPct val="115000"/>
                        </a:lnSpc>
                        <a:spcAft>
                          <a:spcPts val="0"/>
                        </a:spcAft>
                      </a:pPr>
                      <a:r>
                        <a:rPr lang="en-GB" sz="1400" dirty="0" smtClean="0">
                          <a:latin typeface="Arial"/>
                          <a:ea typeface="Calibri"/>
                          <a:cs typeface="Mangal"/>
                        </a:rPr>
                        <a:t>scared </a:t>
                      </a:r>
                      <a:r>
                        <a:rPr lang="en-GB" sz="1400" dirty="0">
                          <a:latin typeface="Arial"/>
                          <a:ea typeface="Calibri"/>
                          <a:cs typeface="Mangal"/>
                        </a:rPr>
                        <a:t>of just the second GM crop in India?</a:t>
                      </a:r>
                      <a:endParaRPr lang="en-IN" sz="14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eaLnBrk="0" fontAlgn="base" hangingPunct="0">
                        <a:spcAft>
                          <a:spcPts val="0"/>
                        </a:spcAft>
                      </a:pPr>
                      <a:endParaRPr lang="en-IN" sz="1400" dirty="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1745" name="Rectangle 1"/>
          <p:cNvSpPr>
            <a:spLocks noChangeArrowheads="1"/>
          </p:cNvSpPr>
          <p:nvPr/>
        </p:nvSpPr>
        <p:spPr bwMode="auto">
          <a:xfrm>
            <a:off x="2209800" y="0"/>
            <a:ext cx="3682483"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lang="en-US" b="1" dirty="0" smtClean="0">
                <a:latin typeface="Calibri" pitchFamily="34" charset="0"/>
                <a:ea typeface="Times New Roman" pitchFamily="18" charset="0"/>
                <a:cs typeface="Mangal" pitchFamily="18" charset="0"/>
              </a:rPr>
              <a:t>Biotech Industry</a:t>
            </a:r>
            <a:r>
              <a:rPr lang="en-US" sz="1400" b="1" dirty="0" smtClean="0">
                <a:latin typeface="Calibri" pitchFamily="34" charset="0"/>
                <a:ea typeface="Calibri" pitchFamily="34" charset="0"/>
                <a:cs typeface="Mangal" pitchFamily="18" charset="0"/>
              </a:rPr>
              <a:t> </a:t>
            </a: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Mangal" pitchFamily="18" charset="0"/>
              </a:rPr>
              <a:t>:</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Autonomy/</a:t>
            </a:r>
            <a:r>
              <a:rPr kumimoji="0" lang="en-US" sz="1400" b="1" i="0" u="none" strike="noStrike" cap="none" normalizeH="0" dirty="0" smtClean="0">
                <a:ln>
                  <a:noFill/>
                </a:ln>
                <a:solidFill>
                  <a:srgbClr val="000000"/>
                </a:solidFill>
                <a:effectLst/>
                <a:latin typeface="Arial" pitchFamily="34" charset="0"/>
                <a:ea typeface="Times New Roman" pitchFamily="18" charset="0"/>
                <a:cs typeface="Arial" pitchFamily="34" charset="0"/>
              </a:rPr>
              <a:t> Dignity</a:t>
            </a:r>
            <a:endParaRPr kumimoji="0" lang="en-GB"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nvGraphicFramePr>
        <p:xfrm>
          <a:off x="685800" y="3932936"/>
          <a:ext cx="8001000" cy="3110992"/>
        </p:xfrm>
        <a:graphic>
          <a:graphicData uri="http://schemas.openxmlformats.org/drawingml/2006/table">
            <a:tbl>
              <a:tblPr/>
              <a:tblGrid>
                <a:gridCol w="4000500"/>
                <a:gridCol w="4000500"/>
              </a:tblGrid>
              <a:tr h="215900">
                <a:tc>
                  <a:txBody>
                    <a:bodyPr/>
                    <a:lstStyle/>
                    <a:p>
                      <a:pPr algn="ctr">
                        <a:lnSpc>
                          <a:spcPct val="115000"/>
                        </a:lnSpc>
                        <a:spcAft>
                          <a:spcPts val="0"/>
                        </a:spcAft>
                      </a:pPr>
                      <a:r>
                        <a:rPr lang="en-GB" sz="1400" dirty="0" smtClean="0">
                          <a:latin typeface="Arial"/>
                          <a:ea typeface="Calibri"/>
                          <a:cs typeface="Mangal"/>
                        </a:rPr>
                        <a:t>Fair regulations and legislations; protection of intellectual property/</a:t>
                      </a:r>
                      <a:r>
                        <a:rPr lang="en-GB" sz="1400" dirty="0" err="1" smtClean="0">
                          <a:latin typeface="Arial"/>
                          <a:ea typeface="Calibri"/>
                          <a:cs typeface="Mangal"/>
                        </a:rPr>
                        <a:t>licencing</a:t>
                      </a:r>
                      <a:r>
                        <a:rPr lang="en-GB" sz="1400" dirty="0" smtClean="0">
                          <a:latin typeface="Arial"/>
                          <a:ea typeface="Calibri"/>
                          <a:cs typeface="Mangal"/>
                        </a:rPr>
                        <a:t>; fair distribution of risks and benefits</a:t>
                      </a:r>
                      <a:endParaRPr lang="en-IN" sz="1400" dirty="0">
                        <a:latin typeface="+mn-lt"/>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Calibri"/>
                          <a:ea typeface="Calibri"/>
                          <a:cs typeface="Mangal"/>
                        </a:rPr>
                        <a:t>Against</a:t>
                      </a:r>
                      <a:endParaRPr lang="en-IN" sz="14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4900">
                <a:tc>
                  <a:txBody>
                    <a:bodyPr/>
                    <a:lstStyle/>
                    <a:p>
                      <a:pPr algn="l">
                        <a:lnSpc>
                          <a:spcPct val="115000"/>
                        </a:lnSpc>
                        <a:spcAft>
                          <a:spcPts val="0"/>
                        </a:spcAft>
                      </a:pPr>
                      <a:r>
                        <a:rPr lang="en-GB" sz="1400" dirty="0">
                          <a:latin typeface="Arial"/>
                          <a:ea typeface="Calibri"/>
                          <a:cs typeface="Mangal"/>
                        </a:rPr>
                        <a:t>-Rigorous </a:t>
                      </a:r>
                      <a:r>
                        <a:rPr lang="en-GB" sz="1400" dirty="0" err="1">
                          <a:latin typeface="Arial"/>
                          <a:ea typeface="Calibri"/>
                          <a:cs typeface="Mangal"/>
                        </a:rPr>
                        <a:t>biosafety</a:t>
                      </a:r>
                      <a:r>
                        <a:rPr lang="en-GB" sz="1400" dirty="0">
                          <a:latin typeface="Arial"/>
                          <a:ea typeface="Calibri"/>
                          <a:cs typeface="Mangal"/>
                        </a:rPr>
                        <a:t> tests have been done as required by the Indian regulatory system. This includes acute toxicity tests in laboratory rats, sub-chronic oral toxicity studies, </a:t>
                      </a:r>
                      <a:r>
                        <a:rPr lang="en-GB" sz="1400" dirty="0" err="1">
                          <a:latin typeface="Arial"/>
                          <a:ea typeface="Calibri"/>
                          <a:cs typeface="Mangal"/>
                        </a:rPr>
                        <a:t>allergenicity</a:t>
                      </a:r>
                      <a:r>
                        <a:rPr lang="en-GB" sz="1400" dirty="0">
                          <a:latin typeface="Arial"/>
                          <a:ea typeface="Calibri"/>
                          <a:cs typeface="Mangal"/>
                        </a:rPr>
                        <a:t> studies on rats and rabbits and feeding studies in fish, chicken, goats, and milking cows</a:t>
                      </a:r>
                      <a:r>
                        <a:rPr lang="en-GB" sz="1400" dirty="0" smtClean="0">
                          <a:latin typeface="Arial"/>
                          <a:ea typeface="Calibri"/>
                          <a:cs typeface="Mangal"/>
                        </a:rPr>
                        <a:t>.</a:t>
                      </a:r>
                      <a:endParaRPr lang="en-IN" sz="14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IN" sz="14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1746" name="Rectangle 2"/>
          <p:cNvSpPr>
            <a:spLocks noChangeArrowheads="1"/>
          </p:cNvSpPr>
          <p:nvPr/>
        </p:nvSpPr>
        <p:spPr bwMode="auto">
          <a:xfrm>
            <a:off x="2743200" y="3581400"/>
            <a:ext cx="371973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Mangal" pitchFamily="18" charset="0"/>
              </a:rPr>
              <a:t>Biotech Industry:</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n-US" sz="1600" b="1" dirty="0" smtClean="0">
                <a:solidFill>
                  <a:srgbClr val="000000"/>
                </a:solidFill>
                <a:latin typeface="Arial" pitchFamily="34" charset="0"/>
                <a:ea typeface="Times New Roman" pitchFamily="18" charset="0"/>
                <a:cs typeface="Arial" pitchFamily="34" charset="0"/>
              </a:rPr>
              <a:t>Justice as fairness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r" eaLnBrk="1" hangingPunct="1"/>
            <a:r>
              <a:rPr lang="en-US" smtClean="0"/>
              <a:t>Commercialisation of GMOs..</a:t>
            </a:r>
          </a:p>
        </p:txBody>
      </p:sp>
      <p:sp>
        <p:nvSpPr>
          <p:cNvPr id="13315" name="Content Placeholder 2"/>
          <p:cNvSpPr>
            <a:spLocks noGrp="1"/>
          </p:cNvSpPr>
          <p:nvPr>
            <p:ph idx="1"/>
          </p:nvPr>
        </p:nvSpPr>
        <p:spPr/>
        <p:txBody>
          <a:bodyPr>
            <a:normAutofit/>
          </a:bodyPr>
          <a:lstStyle/>
          <a:p>
            <a:pPr>
              <a:buFont typeface="Wingdings 2" pitchFamily="18" charset="2"/>
              <a:buNone/>
            </a:pPr>
            <a:r>
              <a:rPr lang="en-IN" smtClean="0"/>
              <a:t>Decision should be based on</a:t>
            </a:r>
          </a:p>
          <a:p>
            <a:pPr>
              <a:buFont typeface="Wingdings 2" pitchFamily="18" charset="2"/>
              <a:buNone/>
            </a:pPr>
            <a:r>
              <a:rPr lang="en-IN" sz="1800" smtClean="0"/>
              <a:t>1</a:t>
            </a:r>
            <a:r>
              <a:rPr lang="en-IN" sz="1800" b="1" smtClean="0"/>
              <a:t>. Environmental Risk Assessment: </a:t>
            </a:r>
            <a:r>
              <a:rPr lang="en-IN" sz="1800" smtClean="0"/>
              <a:t>The process of Genetic transformation is imprecise hence needs a relevant risk assessment frame work based on the ecological and socio-economic conditions of adoption.</a:t>
            </a:r>
          </a:p>
          <a:p>
            <a:pPr>
              <a:buFont typeface="Wingdings 2" pitchFamily="18" charset="2"/>
              <a:buNone/>
            </a:pPr>
            <a:r>
              <a:rPr lang="en-IN" sz="1800" smtClean="0"/>
              <a:t>2</a:t>
            </a:r>
            <a:r>
              <a:rPr lang="en-IN" sz="1800" b="1" smtClean="0"/>
              <a:t>. Relevance of technology: </a:t>
            </a:r>
            <a:r>
              <a:rPr lang="en-IN" sz="1800" smtClean="0"/>
              <a:t>India being a country of small farmers and small farms, the relevance of the technology should be assessed in the conditions and against the available best technologies.</a:t>
            </a:r>
          </a:p>
          <a:p>
            <a:pPr>
              <a:buFont typeface="Wingdings 2" pitchFamily="18" charset="2"/>
              <a:buNone/>
            </a:pPr>
            <a:r>
              <a:rPr lang="en-IN" sz="1800" smtClean="0"/>
              <a:t>3. </a:t>
            </a:r>
            <a:r>
              <a:rPr lang="en-IN" sz="1800" b="1" smtClean="0"/>
              <a:t>Transparent and Accountable Regulatory system: </a:t>
            </a:r>
            <a:r>
              <a:rPr lang="en-IN" sz="1800" smtClean="0"/>
              <a:t>The processes adopted by the regulatory system should transparent and be accountable for the decisions being taken in assessing the potential risks.</a:t>
            </a:r>
          </a:p>
          <a:p>
            <a:pPr>
              <a:buFont typeface="Wingdings 2" pitchFamily="18" charset="2"/>
              <a:buNone/>
            </a:pPr>
            <a:r>
              <a:rPr lang="en-IN" sz="1800" smtClean="0"/>
              <a:t>4. </a:t>
            </a:r>
            <a:r>
              <a:rPr lang="en-IN" sz="1800" b="1" smtClean="0"/>
              <a:t>Socio-Economic Impacts:</a:t>
            </a:r>
            <a:r>
              <a:rPr lang="en-IN" sz="1800" smtClean="0"/>
              <a:t> The socio-economic impact of any technology should be assessed in specific context. This impact assessment should also include the impacts of seed prices and the IPRs involved.</a:t>
            </a:r>
            <a:endParaRPr lang="en-US" sz="1800" smtClean="0"/>
          </a:p>
        </p:txBody>
      </p:sp>
      <p:sp>
        <p:nvSpPr>
          <p:cNvPr id="4" name="Date Placeholder 3"/>
          <p:cNvSpPr>
            <a:spLocks noGrp="1"/>
          </p:cNvSpPr>
          <p:nvPr>
            <p:ph type="dt" sz="half" idx="10"/>
          </p:nvPr>
        </p:nvSpPr>
        <p:spPr/>
        <p:txBody>
          <a:bodyPr/>
          <a:lstStyle/>
          <a:p>
            <a:pPr>
              <a:defRPr/>
            </a:pPr>
            <a:r>
              <a:rPr lang="en-US"/>
              <a:t>February 27, 2012</a:t>
            </a:r>
          </a:p>
        </p:txBody>
      </p:sp>
      <p:sp>
        <p:nvSpPr>
          <p:cNvPr id="6" name="Footer Placeholder 5"/>
          <p:cNvSpPr>
            <a:spLocks noGrp="1"/>
          </p:cNvSpPr>
          <p:nvPr>
            <p:ph type="ftr" sz="quarter" idx="11"/>
          </p:nvPr>
        </p:nvSpPr>
        <p:spPr/>
        <p:txBody>
          <a:bodyPr/>
          <a:lstStyle/>
          <a:p>
            <a:pPr algn="ctr">
              <a:defRPr/>
            </a:pPr>
            <a:r>
              <a:rPr lang="en-US" dirty="0"/>
              <a:t>ICEIPM Conference - NACETEM, Ife </a:t>
            </a:r>
            <a:r>
              <a:rPr lang="en-US" dirty="0" err="1"/>
              <a:t>Ife</a:t>
            </a:r>
            <a:r>
              <a:rPr lang="en-US" dirty="0"/>
              <a:t>, Nigeria</a:t>
            </a:r>
          </a:p>
        </p:txBody>
      </p:sp>
      <p:sp>
        <p:nvSpPr>
          <p:cNvPr id="5" name="Slide Number Placeholder 4"/>
          <p:cNvSpPr>
            <a:spLocks noGrp="1"/>
          </p:cNvSpPr>
          <p:nvPr>
            <p:ph type="sldNum" sz="quarter" idx="12"/>
          </p:nvPr>
        </p:nvSpPr>
        <p:spPr/>
        <p:txBody>
          <a:bodyPr/>
          <a:lstStyle/>
          <a:p>
            <a:pPr>
              <a:defRPr/>
            </a:pPr>
            <a:fld id="{0D3FD2DE-7237-4253-B0B9-A00A72101B84}" type="slidenum">
              <a:rPr lang="en-US"/>
              <a:pPr>
                <a:defRPr/>
              </a:pPr>
              <a:t>55</a:t>
            </a:fld>
            <a:endParaRPr lang="en-US"/>
          </a:p>
        </p:txBody>
      </p:sp>
    </p:spTree>
  </p:cSld>
  <p:clrMapOvr>
    <a:masterClrMapping/>
  </p:clrMapOvr>
  <p:transition spd="slow">
    <p:pull dir="l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itle 1"/>
          <p:cNvSpPr txBox="1">
            <a:spLocks/>
          </p:cNvSpPr>
          <p:nvPr/>
        </p:nvSpPr>
        <p:spPr>
          <a:xfrm>
            <a:off x="57150" y="288925"/>
            <a:ext cx="8501063" cy="647700"/>
          </a:xfrm>
          <a:prstGeom prst="rect">
            <a:avLst/>
          </a:prstGeom>
        </p:spPr>
        <p:txBody>
          <a:bodyPr anchor="ctr">
            <a:normAutofit/>
          </a:bodyPr>
          <a:lstStyle/>
          <a:p>
            <a:pPr algn="ctr" fontAlgn="auto">
              <a:spcAft>
                <a:spcPts val="0"/>
              </a:spcAft>
              <a:defRPr/>
            </a:pPr>
            <a:r>
              <a:rPr lang="en-IN" sz="3200" b="1" dirty="0">
                <a:solidFill>
                  <a:schemeClr val="tx2"/>
                </a:solidFill>
              </a:rPr>
              <a:t>Biodiversity</a:t>
            </a:r>
            <a:endParaRPr lang="en-IN" sz="3200" dirty="0">
              <a:solidFill>
                <a:schemeClr val="tx2"/>
              </a:solidFill>
            </a:endParaRPr>
          </a:p>
          <a:p>
            <a:pPr algn="ctr" fontAlgn="auto">
              <a:spcAft>
                <a:spcPts val="0"/>
              </a:spcAft>
              <a:defRPr/>
            </a:pPr>
            <a:endParaRPr lang="en-US" sz="2200" b="1" dirty="0">
              <a:solidFill>
                <a:schemeClr val="tx2"/>
              </a:solidFill>
              <a:latin typeface="+mj-lt"/>
              <a:ea typeface="+mj-ea"/>
              <a:cs typeface="+mj-cs"/>
            </a:endParaRPr>
          </a:p>
        </p:txBody>
      </p:sp>
      <p:sp>
        <p:nvSpPr>
          <p:cNvPr id="46083" name="TextBox 3"/>
          <p:cNvSpPr txBox="1">
            <a:spLocks noChangeArrowheads="1"/>
          </p:cNvSpPr>
          <p:nvPr/>
        </p:nvSpPr>
        <p:spPr bwMode="auto">
          <a:xfrm>
            <a:off x="250825" y="1268413"/>
            <a:ext cx="8642350" cy="5632450"/>
          </a:xfrm>
          <a:prstGeom prst="rect">
            <a:avLst/>
          </a:prstGeom>
          <a:noFill/>
          <a:ln w="9525">
            <a:noFill/>
            <a:miter lim="800000"/>
            <a:headEnd/>
            <a:tailEnd/>
          </a:ln>
        </p:spPr>
        <p:txBody>
          <a:bodyPr>
            <a:spAutoFit/>
          </a:bodyPr>
          <a:lstStyle/>
          <a:p>
            <a:r>
              <a:rPr lang="en-IN" dirty="0">
                <a:solidFill>
                  <a:schemeClr val="tx2"/>
                </a:solidFill>
              </a:rPr>
              <a:t>India is rich in biodiversity because of its diverse physiography and climatic conditions. India falls in the confluence of three major bio-geographic realms - the Indo-Malayan, Eurasian and Afro-Tropical. The country is divided into ten </a:t>
            </a:r>
            <a:r>
              <a:rPr lang="en-IN" dirty="0" err="1">
                <a:solidFill>
                  <a:schemeClr val="tx2"/>
                </a:solidFill>
              </a:rPr>
              <a:t>biogeographic</a:t>
            </a:r>
            <a:r>
              <a:rPr lang="en-IN" dirty="0">
                <a:solidFill>
                  <a:schemeClr val="tx2"/>
                </a:solidFill>
              </a:rPr>
              <a:t> zones: (</a:t>
            </a:r>
            <a:r>
              <a:rPr lang="en-IN" dirty="0" err="1">
                <a:solidFill>
                  <a:schemeClr val="tx2"/>
                </a:solidFill>
              </a:rPr>
              <a:t>i</a:t>
            </a:r>
            <a:r>
              <a:rPr lang="en-IN" dirty="0">
                <a:solidFill>
                  <a:schemeClr val="tx2"/>
                </a:solidFill>
              </a:rPr>
              <a:t>) Trans-Himalayas, (ii) Himalayas, (iii)Indian Deserts, (iv) Semi-Arid areas, (v) Western Ghats, (vi) </a:t>
            </a:r>
            <a:r>
              <a:rPr lang="en-IN" dirty="0" err="1">
                <a:solidFill>
                  <a:schemeClr val="tx2"/>
                </a:solidFill>
              </a:rPr>
              <a:t>Deccan</a:t>
            </a:r>
            <a:r>
              <a:rPr lang="en-IN" dirty="0">
                <a:solidFill>
                  <a:schemeClr val="tx2"/>
                </a:solidFill>
              </a:rPr>
              <a:t> </a:t>
            </a:r>
            <a:r>
              <a:rPr lang="en-IN" dirty="0" err="1">
                <a:solidFill>
                  <a:schemeClr val="tx2"/>
                </a:solidFill>
              </a:rPr>
              <a:t>Penninsula</a:t>
            </a:r>
            <a:r>
              <a:rPr lang="en-IN" dirty="0">
                <a:solidFill>
                  <a:schemeClr val="tx2"/>
                </a:solidFill>
              </a:rPr>
              <a:t>, (vii) </a:t>
            </a:r>
            <a:r>
              <a:rPr lang="en-IN" dirty="0" err="1">
                <a:solidFill>
                  <a:schemeClr val="tx2"/>
                </a:solidFill>
              </a:rPr>
              <a:t>Gangetic</a:t>
            </a:r>
            <a:r>
              <a:rPr lang="en-IN" dirty="0">
                <a:solidFill>
                  <a:schemeClr val="tx2"/>
                </a:solidFill>
              </a:rPr>
              <a:t> Plain, (viii)North-East India, (ix) Island and (x) Coasts. India is one of the 12 mega biodiversity countries of the </a:t>
            </a:r>
            <a:r>
              <a:rPr lang="en-IN" dirty="0" err="1">
                <a:solidFill>
                  <a:schemeClr val="tx2"/>
                </a:solidFill>
              </a:rPr>
              <a:t>world.Out</a:t>
            </a:r>
            <a:r>
              <a:rPr lang="en-IN" dirty="0">
                <a:solidFill>
                  <a:schemeClr val="tx2"/>
                </a:solidFill>
              </a:rPr>
              <a:t> of the 18 unique biodiversity ‘hotspots’, which contain about 20% of the world’s flora, two, namely -north-eastern Himalayas and the Western Ghats are located in India. In order to protect and conserve the biodiversity, a number of ‘Protected Areas’- in the form of National Parks and Sanctuaries have been set up.</a:t>
            </a:r>
          </a:p>
          <a:p>
            <a:r>
              <a:rPr lang="en-IN" dirty="0">
                <a:solidFill>
                  <a:schemeClr val="tx2"/>
                </a:solidFill>
              </a:rPr>
              <a:t> On 20-1-2010, the Supreme Court of India asked the Indian Government to detail the steps- including the rules and implementation mechanisms/measures – it has to put in place to protect India’s traditional crops and plants from possible contamination by field trials of genetically modified seeds. With </a:t>
            </a:r>
            <a:r>
              <a:rPr lang="en-IN" dirty="0" err="1">
                <a:solidFill>
                  <a:schemeClr val="tx2"/>
                </a:solidFill>
              </a:rPr>
              <a:t>bt</a:t>
            </a:r>
            <a:r>
              <a:rPr lang="en-IN" dirty="0">
                <a:solidFill>
                  <a:schemeClr val="tx2"/>
                </a:solidFill>
              </a:rPr>
              <a:t> brinjal too we must know what mandatory steps your Ministry will take to protect our indigenous crops and plants form contamination. How will you ensure that the minimum prescribed isolation distance of 300 metres between Bt brinjal and other old native varieties is not violated by commercial Bt growers, researchers or corporate interests.</a:t>
            </a: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itle 1"/>
          <p:cNvSpPr txBox="1">
            <a:spLocks/>
          </p:cNvSpPr>
          <p:nvPr/>
        </p:nvSpPr>
        <p:spPr>
          <a:xfrm>
            <a:off x="57150" y="288925"/>
            <a:ext cx="8501063" cy="647700"/>
          </a:xfrm>
          <a:prstGeom prst="rect">
            <a:avLst/>
          </a:prstGeom>
        </p:spPr>
        <p:txBody>
          <a:bodyPr anchor="ctr">
            <a:normAutofit fontScale="70000" lnSpcReduction="20000"/>
          </a:bodyPr>
          <a:lstStyle/>
          <a:p>
            <a:pPr algn="ctr" fontAlgn="auto">
              <a:spcAft>
                <a:spcPts val="0"/>
              </a:spcAft>
              <a:defRPr/>
            </a:pPr>
            <a:r>
              <a:rPr lang="en-IN" sz="3200" dirty="0">
                <a:solidFill>
                  <a:srgbClr val="002060"/>
                </a:solidFill>
              </a:rPr>
              <a:t>lack of clear consensus among the scientific community and public at large </a:t>
            </a:r>
          </a:p>
          <a:p>
            <a:pPr algn="ctr" fontAlgn="auto">
              <a:spcAft>
                <a:spcPts val="0"/>
              </a:spcAft>
              <a:defRPr/>
            </a:pPr>
            <a:endParaRPr lang="en-US" sz="2200" b="1" dirty="0">
              <a:solidFill>
                <a:srgbClr val="002060"/>
              </a:solidFill>
              <a:latin typeface="+mj-lt"/>
              <a:ea typeface="+mj-ea"/>
              <a:cs typeface="+mj-cs"/>
            </a:endParaRPr>
          </a:p>
        </p:txBody>
      </p:sp>
      <p:sp>
        <p:nvSpPr>
          <p:cNvPr id="47107" name="TextBox 3"/>
          <p:cNvSpPr txBox="1">
            <a:spLocks noChangeArrowheads="1"/>
          </p:cNvSpPr>
          <p:nvPr/>
        </p:nvSpPr>
        <p:spPr bwMode="auto">
          <a:xfrm>
            <a:off x="250825" y="1268413"/>
            <a:ext cx="8642350" cy="6464300"/>
          </a:xfrm>
          <a:prstGeom prst="rect">
            <a:avLst/>
          </a:prstGeom>
          <a:noFill/>
          <a:ln w="9525">
            <a:noFill/>
            <a:miter lim="800000"/>
            <a:headEnd/>
            <a:tailEnd/>
          </a:ln>
        </p:spPr>
        <p:txBody>
          <a:bodyPr>
            <a:spAutoFit/>
          </a:bodyPr>
          <a:lstStyle/>
          <a:p>
            <a:r>
              <a:rPr lang="en-IN" dirty="0" err="1">
                <a:solidFill>
                  <a:schemeClr val="tx2"/>
                </a:solidFill>
              </a:rPr>
              <a:t>Biosafety</a:t>
            </a:r>
            <a:r>
              <a:rPr lang="en-IN" dirty="0">
                <a:solidFill>
                  <a:schemeClr val="tx2"/>
                </a:solidFill>
              </a:rPr>
              <a:t> Tests do not match these global regulatory norms to which India is a party - Doubts on the Integrity of GEAC process itself </a:t>
            </a:r>
          </a:p>
          <a:p>
            <a:r>
              <a:rPr lang="en-IN" dirty="0">
                <a:solidFill>
                  <a:schemeClr val="tx2"/>
                </a:solidFill>
              </a:rPr>
              <a:t>Some Scientists and </a:t>
            </a:r>
            <a:r>
              <a:rPr lang="en-IN" dirty="0" err="1">
                <a:solidFill>
                  <a:schemeClr val="tx2"/>
                </a:solidFill>
              </a:rPr>
              <a:t>CSOs</a:t>
            </a:r>
            <a:r>
              <a:rPr lang="en-IN" dirty="0">
                <a:solidFill>
                  <a:schemeClr val="tx2"/>
                </a:solidFill>
              </a:rPr>
              <a:t> have pointed out the GEAC process has violated the </a:t>
            </a:r>
            <a:r>
              <a:rPr lang="en-IN" b="1" dirty="0" err="1">
                <a:solidFill>
                  <a:schemeClr val="tx2"/>
                </a:solidFill>
              </a:rPr>
              <a:t>Cartagena</a:t>
            </a:r>
            <a:r>
              <a:rPr lang="en-IN" b="1" dirty="0">
                <a:solidFill>
                  <a:schemeClr val="tx2"/>
                </a:solidFill>
              </a:rPr>
              <a:t> Protocol on </a:t>
            </a:r>
            <a:r>
              <a:rPr lang="en-IN" b="1" dirty="0" err="1">
                <a:solidFill>
                  <a:schemeClr val="tx2"/>
                </a:solidFill>
              </a:rPr>
              <a:t>Biosafety</a:t>
            </a:r>
            <a:r>
              <a:rPr lang="en-IN" b="1" dirty="0">
                <a:solidFill>
                  <a:schemeClr val="tx2"/>
                </a:solidFill>
              </a:rPr>
              <a:t> to which India is a signatory,</a:t>
            </a:r>
            <a:r>
              <a:rPr lang="en-IN" dirty="0">
                <a:solidFill>
                  <a:schemeClr val="tx2"/>
                </a:solidFill>
              </a:rPr>
              <a:t> particularly the provisions pertaining to public consultations prior to the release of GM food crops and also the broad principles governing risk assessment. It is pertinent to recall Article 15 of the Rio Declaration on Environment and Development (1992) which echoes the precautionary principle when it states “where there are threats of irreversible damage, the lack of full scientific certainty shall not be used as a reason for postponing cost-effective measures to prevent environmental degradation”</a:t>
            </a:r>
          </a:p>
          <a:p>
            <a:r>
              <a:rPr lang="en-IN" dirty="0">
                <a:solidFill>
                  <a:schemeClr val="tx2"/>
                </a:solidFill>
              </a:rPr>
              <a:t>Further, </a:t>
            </a:r>
            <a:r>
              <a:rPr lang="en-IN" b="1" dirty="0">
                <a:solidFill>
                  <a:schemeClr val="tx2"/>
                </a:solidFill>
              </a:rPr>
              <a:t>Section 45 of Codex Alimentarius</a:t>
            </a:r>
            <a:r>
              <a:rPr lang="en-IN" dirty="0">
                <a:solidFill>
                  <a:schemeClr val="tx2"/>
                </a:solidFill>
              </a:rPr>
              <a:t> “Guidelines for the conduct of Food Safety Assessment of Foods Derived from Recombinant-DNA plants” says “The location of trial sites should be representative of the range of environmental conditions under which the plant varieties would be expected to be grown.  The number of trial sites should be sufficient to allow accurate assessment of compositional characteristics over this range. Similarly, trials should be conducted over a sufficient number of generations to allow adequate exposure to the variety of conditions met in nature. To minimize </a:t>
            </a:r>
          </a:p>
          <a:p>
            <a:endParaRPr lang="en-IN" dirty="0">
              <a:solidFill>
                <a:schemeClr val="tx2"/>
              </a:solidFill>
            </a:endParaRPr>
          </a:p>
          <a:p>
            <a:endParaRPr lang="en-IN" dirty="0">
              <a:solidFill>
                <a:schemeClr val="tx2"/>
              </a:solidFill>
            </a:endParaRPr>
          </a:p>
          <a:p>
            <a:endParaRPr lang="en-IN" dirty="0">
              <a:solidFill>
                <a:schemeClr val="tx2"/>
              </a:solidFill>
            </a:endParaRPr>
          </a:p>
          <a:p>
            <a:endParaRPr lang="en-IN" dirty="0">
              <a:solidFill>
                <a:schemeClr val="tx2"/>
              </a:solidFill>
            </a:endParaRPr>
          </a:p>
          <a:p>
            <a:endParaRPr lang="en-IN" dirty="0">
              <a:solidFill>
                <a:schemeClr val="tx2"/>
              </a:solidFill>
            </a:endParaRP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itle 1"/>
          <p:cNvSpPr txBox="1">
            <a:spLocks/>
          </p:cNvSpPr>
          <p:nvPr/>
        </p:nvSpPr>
        <p:spPr>
          <a:xfrm>
            <a:off x="71438" y="138113"/>
            <a:ext cx="8501062" cy="647700"/>
          </a:xfrm>
          <a:prstGeom prst="rect">
            <a:avLst/>
          </a:prstGeom>
        </p:spPr>
        <p:txBody>
          <a:bodyPr anchor="ctr">
            <a:normAutofit/>
          </a:bodyPr>
          <a:lstStyle/>
          <a:p>
            <a:pPr algn="ctr" fontAlgn="auto">
              <a:spcAft>
                <a:spcPts val="0"/>
              </a:spcAft>
              <a:defRPr/>
            </a:pPr>
            <a:endParaRPr lang="en-IN" sz="2200" b="1" dirty="0">
              <a:solidFill>
                <a:srgbClr val="002060"/>
              </a:solidFill>
              <a:latin typeface="+mj-lt"/>
              <a:ea typeface="+mj-ea"/>
              <a:cs typeface="+mj-cs"/>
            </a:endParaRPr>
          </a:p>
        </p:txBody>
      </p:sp>
      <p:sp>
        <p:nvSpPr>
          <p:cNvPr id="48131" name="TextBox 1"/>
          <p:cNvSpPr txBox="1">
            <a:spLocks noChangeArrowheads="1"/>
          </p:cNvSpPr>
          <p:nvPr/>
        </p:nvSpPr>
        <p:spPr bwMode="auto">
          <a:xfrm>
            <a:off x="323850" y="1376363"/>
            <a:ext cx="8496300" cy="4800600"/>
          </a:xfrm>
          <a:prstGeom prst="rect">
            <a:avLst/>
          </a:prstGeom>
          <a:noFill/>
          <a:ln w="9525">
            <a:noFill/>
            <a:miter lim="800000"/>
            <a:headEnd/>
            <a:tailEnd/>
          </a:ln>
        </p:spPr>
        <p:txBody>
          <a:bodyPr>
            <a:spAutoFit/>
          </a:bodyPr>
          <a:lstStyle/>
          <a:p>
            <a:r>
              <a:rPr lang="en-IN">
                <a:solidFill>
                  <a:schemeClr val="tx2"/>
                </a:solidFill>
              </a:rPr>
              <a:t>environmental effects, and to reduce any effect form naturally-occurring genotypic variation within a crop variety, each trial site should be replicated. An adequate number of plants should be sampled and the methods of analysis should be sufficiently sensitive and specific to detect variations in key components”.</a:t>
            </a:r>
          </a:p>
          <a:p>
            <a:r>
              <a:rPr lang="en-IN" b="1">
                <a:solidFill>
                  <a:schemeClr val="tx2"/>
                </a:solidFill>
              </a:rPr>
              <a:t>Dr. M.S Swaminathan</a:t>
            </a:r>
            <a:r>
              <a:rPr lang="en-IN">
                <a:solidFill>
                  <a:schemeClr val="tx2"/>
                </a:solidFill>
              </a:rPr>
              <a:t>, senior-most agricultural scientist who as one of the </a:t>
            </a:r>
            <a:r>
              <a:rPr lang="en-IN" b="1">
                <a:solidFill>
                  <a:schemeClr val="tx2"/>
                </a:solidFill>
              </a:rPr>
              <a:t>architects of the Green Revolution </a:t>
            </a:r>
            <a:r>
              <a:rPr lang="en-IN">
                <a:solidFill>
                  <a:schemeClr val="tx2"/>
                </a:solidFill>
              </a:rPr>
              <a:t>said we need to concern about </a:t>
            </a:r>
            <a:r>
              <a:rPr lang="en-IN" b="1">
                <a:solidFill>
                  <a:schemeClr val="tx2"/>
                </a:solidFill>
              </a:rPr>
              <a:t>three issues</a:t>
            </a:r>
            <a:r>
              <a:rPr lang="en-IN">
                <a:solidFill>
                  <a:schemeClr val="tx2"/>
                </a:solidFill>
              </a:rPr>
              <a:t> </a:t>
            </a:r>
          </a:p>
          <a:p>
            <a:r>
              <a:rPr lang="en-IN">
                <a:solidFill>
                  <a:schemeClr val="tx2"/>
                </a:solidFill>
              </a:rPr>
              <a:t>Chronic toxicity since brinjal is an element of such frequent consumption in India  (This is analogous to the stdies carried out on the impact of tobacco smoking on the incidence of lung cancer in human beings)</a:t>
            </a:r>
          </a:p>
          <a:p>
            <a:r>
              <a:rPr lang="en-IN">
                <a:solidFill>
                  <a:schemeClr val="tx2"/>
                </a:solidFill>
              </a:rPr>
              <a:t>Independent tests that command credibility and not depend only on data provided by the developers themselves; and </a:t>
            </a:r>
          </a:p>
          <a:p>
            <a:r>
              <a:rPr lang="en-IN">
                <a:solidFill>
                  <a:schemeClr val="tx2"/>
                </a:solidFill>
              </a:rPr>
              <a:t>The need to have an independent regulatory system that will be in a position to study all aspects of GM technology in agriculture and arrive at a measurable conclusion.</a:t>
            </a:r>
          </a:p>
          <a:p>
            <a:r>
              <a:rPr lang="en-IN">
                <a:solidFill>
                  <a:schemeClr val="tx2"/>
                </a:solidFill>
              </a:rPr>
              <a:t>Dr. Swaminathan has also agreed with the view since brinjal itself contains natural toxins, we have to be extra –careful on Bt-technology</a:t>
            </a:r>
          </a:p>
          <a:p>
            <a:r>
              <a:rPr lang="en-IN" b="1">
                <a:solidFill>
                  <a:schemeClr val="tx2"/>
                </a:solidFill>
              </a:rPr>
              <a:t> </a:t>
            </a:r>
            <a:endParaRPr lang="en-IN">
              <a:solidFill>
                <a:schemeClr val="tx2"/>
              </a:solidFill>
            </a:endParaRP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itle 1"/>
          <p:cNvSpPr txBox="1">
            <a:spLocks/>
          </p:cNvSpPr>
          <p:nvPr/>
        </p:nvSpPr>
        <p:spPr>
          <a:xfrm>
            <a:off x="71438" y="138113"/>
            <a:ext cx="8501062" cy="647700"/>
          </a:xfrm>
          <a:prstGeom prst="rect">
            <a:avLst/>
          </a:prstGeom>
        </p:spPr>
        <p:txBody>
          <a:bodyPr anchor="ctr">
            <a:normAutofit/>
          </a:bodyPr>
          <a:lstStyle/>
          <a:p>
            <a:pPr algn="ctr" fontAlgn="auto">
              <a:spcAft>
                <a:spcPts val="0"/>
              </a:spcAft>
              <a:defRPr/>
            </a:pPr>
            <a:endParaRPr lang="en-IN" sz="2200" b="1" dirty="0">
              <a:solidFill>
                <a:srgbClr val="002060"/>
              </a:solidFill>
              <a:latin typeface="+mj-lt"/>
              <a:ea typeface="+mj-ea"/>
              <a:cs typeface="+mj-cs"/>
            </a:endParaRPr>
          </a:p>
        </p:txBody>
      </p:sp>
      <p:sp>
        <p:nvSpPr>
          <p:cNvPr id="49155" name="TextBox 1"/>
          <p:cNvSpPr txBox="1">
            <a:spLocks noChangeArrowheads="1"/>
          </p:cNvSpPr>
          <p:nvPr/>
        </p:nvSpPr>
        <p:spPr bwMode="auto">
          <a:xfrm>
            <a:off x="395288" y="1341438"/>
            <a:ext cx="8424862" cy="4246562"/>
          </a:xfrm>
          <a:prstGeom prst="rect">
            <a:avLst/>
          </a:prstGeom>
          <a:noFill/>
          <a:ln w="9525">
            <a:noFill/>
            <a:miter lim="800000"/>
            <a:headEnd/>
            <a:tailEnd/>
          </a:ln>
        </p:spPr>
        <p:txBody>
          <a:bodyPr>
            <a:spAutoFit/>
          </a:bodyPr>
          <a:lstStyle/>
          <a:p>
            <a:r>
              <a:rPr lang="en-IN" b="1">
                <a:solidFill>
                  <a:schemeClr val="tx2"/>
                </a:solidFill>
              </a:rPr>
              <a:t>“Dr.P.M.Bhargava</a:t>
            </a:r>
            <a:r>
              <a:rPr lang="en-IN">
                <a:solidFill>
                  <a:schemeClr val="tx2"/>
                </a:solidFill>
              </a:rPr>
              <a:t>, one of India’s most eminent biotechnologists who arguably was amongst the earliest to coin the very term </a:t>
            </a:r>
            <a:r>
              <a:rPr lang="en-IN" b="1">
                <a:solidFill>
                  <a:schemeClr val="tx2"/>
                </a:solidFill>
              </a:rPr>
              <a:t>‘” genetic engineering”</a:t>
            </a:r>
            <a:r>
              <a:rPr lang="en-IN">
                <a:solidFill>
                  <a:schemeClr val="tx2"/>
                </a:solidFill>
              </a:rPr>
              <a:t> and who is a nominee of Supreme Court on the GEAC. He has provided a detailed point –by-point critique of the Expert Committee-II ( EC-II) report  that has formed the basis of GEAC’s recommendation to commercialise Bt-brinjal.  Dr.Bhargava has claimed that  the Chairman of EC-II had agreed with his assessment  that eight essential tests had not been conducted by Mahyco.  Another fact brought to my attention is that an expert committee set up by the GEAC in 2006 ( EC-I) had asked for several tests to be conducted but one-third of the EC-II members who were also members of EC-1 chose to discard the need for these studies while evaluating Bt-brinjal as EC-II.</a:t>
            </a:r>
          </a:p>
          <a:p>
            <a:r>
              <a:rPr lang="en-IN">
                <a:solidFill>
                  <a:schemeClr val="tx2"/>
                </a:solidFill>
              </a:rPr>
              <a:t>India is a Centre of Origin of cultivated brinjal, transgenes can move to the wild germplasm though this should not unduly alarm us</a:t>
            </a:r>
          </a:p>
          <a:p>
            <a:r>
              <a:rPr lang="en-IN">
                <a:solidFill>
                  <a:schemeClr val="tx2"/>
                </a:solidFill>
              </a:rPr>
              <a:t>We will not be able to differentiate between bt-brinjal and non-Bt-Brinjal, making labeling impossible.</a:t>
            </a:r>
            <a:endParaRPr lang="en-IN"/>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4800" b="1" smtClean="0">
                <a:solidFill>
                  <a:srgbClr val="FF0000"/>
                </a:solidFill>
              </a:rPr>
              <a:t>Present scenario</a:t>
            </a:r>
          </a:p>
        </p:txBody>
      </p:sp>
      <p:sp>
        <p:nvSpPr>
          <p:cNvPr id="8195" name="Content Placeholder 2"/>
          <p:cNvSpPr>
            <a:spLocks noGrp="1"/>
          </p:cNvSpPr>
          <p:nvPr>
            <p:ph idx="1"/>
          </p:nvPr>
        </p:nvSpPr>
        <p:spPr>
          <a:xfrm>
            <a:off x="457200" y="1905000"/>
            <a:ext cx="7467600" cy="4568825"/>
          </a:xfrm>
        </p:spPr>
        <p:txBody>
          <a:bodyPr>
            <a:normAutofit fontScale="92500" lnSpcReduction="10000"/>
          </a:bodyPr>
          <a:lstStyle/>
          <a:p>
            <a:r>
              <a:rPr lang="en-US" dirty="0" smtClean="0"/>
              <a:t>Farmland is decreasing..</a:t>
            </a:r>
          </a:p>
          <a:p>
            <a:r>
              <a:rPr lang="en-US" dirty="0" smtClean="0"/>
              <a:t>Population is increasing.</a:t>
            </a:r>
          </a:p>
          <a:p>
            <a:r>
              <a:rPr lang="en-US" dirty="0" smtClean="0"/>
              <a:t>Production is not increasing—stagnant.</a:t>
            </a:r>
          </a:p>
          <a:p>
            <a:r>
              <a:rPr lang="en-US" dirty="0" smtClean="0"/>
              <a:t>Several problems came out in recent days.– </a:t>
            </a:r>
          </a:p>
          <a:p>
            <a:pPr>
              <a:buFont typeface="Wingdings" pitchFamily="2" charset="2"/>
              <a:buNone/>
            </a:pPr>
            <a:r>
              <a:rPr lang="en-US" dirty="0" smtClean="0"/>
              <a:t>    1) increased temperature</a:t>
            </a:r>
          </a:p>
          <a:p>
            <a:pPr>
              <a:buFont typeface="Wingdings" pitchFamily="2" charset="2"/>
              <a:buNone/>
            </a:pPr>
            <a:r>
              <a:rPr lang="en-US" dirty="0" smtClean="0"/>
              <a:t>    2) salinity</a:t>
            </a:r>
          </a:p>
          <a:p>
            <a:pPr>
              <a:buFont typeface="Wingdings" pitchFamily="2" charset="2"/>
              <a:buNone/>
            </a:pPr>
            <a:r>
              <a:rPr lang="en-US" dirty="0" smtClean="0"/>
              <a:t>    3) drought </a:t>
            </a:r>
          </a:p>
          <a:p>
            <a:pPr>
              <a:buFont typeface="Wingdings" pitchFamily="2" charset="2"/>
              <a:buNone/>
            </a:pPr>
            <a:r>
              <a:rPr lang="en-US" dirty="0" smtClean="0"/>
              <a:t>    4) biotic stresses                </a:t>
            </a: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itle 1"/>
          <p:cNvSpPr txBox="1">
            <a:spLocks/>
          </p:cNvSpPr>
          <p:nvPr/>
        </p:nvSpPr>
        <p:spPr>
          <a:xfrm>
            <a:off x="71438" y="138113"/>
            <a:ext cx="8501062" cy="647700"/>
          </a:xfrm>
          <a:prstGeom prst="rect">
            <a:avLst/>
          </a:prstGeom>
        </p:spPr>
        <p:txBody>
          <a:bodyPr anchor="ctr">
            <a:normAutofit/>
          </a:bodyPr>
          <a:lstStyle/>
          <a:p>
            <a:pPr algn="ctr" fontAlgn="auto">
              <a:spcAft>
                <a:spcPts val="0"/>
              </a:spcAft>
              <a:defRPr/>
            </a:pPr>
            <a:endParaRPr lang="en-IN" sz="2200" b="1" dirty="0">
              <a:solidFill>
                <a:srgbClr val="002060"/>
              </a:solidFill>
              <a:latin typeface="+mj-lt"/>
              <a:ea typeface="+mj-ea"/>
              <a:cs typeface="+mj-cs"/>
            </a:endParaRPr>
          </a:p>
        </p:txBody>
      </p:sp>
      <p:sp>
        <p:nvSpPr>
          <p:cNvPr id="50179" name="TextBox 1"/>
          <p:cNvSpPr txBox="1">
            <a:spLocks noChangeArrowheads="1"/>
          </p:cNvSpPr>
          <p:nvPr/>
        </p:nvSpPr>
        <p:spPr bwMode="auto">
          <a:xfrm>
            <a:off x="323850" y="1341438"/>
            <a:ext cx="8351838" cy="5078412"/>
          </a:xfrm>
          <a:prstGeom prst="rect">
            <a:avLst/>
          </a:prstGeom>
          <a:noFill/>
          <a:ln w="9525">
            <a:noFill/>
            <a:miter lim="800000"/>
            <a:headEnd/>
            <a:tailEnd/>
          </a:ln>
        </p:spPr>
        <p:txBody>
          <a:bodyPr>
            <a:spAutoFit/>
          </a:bodyPr>
          <a:lstStyle/>
          <a:p>
            <a:r>
              <a:rPr lang="en-IN" b="1">
                <a:solidFill>
                  <a:schemeClr val="tx2"/>
                </a:solidFill>
              </a:rPr>
              <a:t>Director General of Indian Council of Medical Research (DG-ICMR)</a:t>
            </a:r>
            <a:r>
              <a:rPr lang="en-IN">
                <a:solidFill>
                  <a:schemeClr val="tx2"/>
                </a:solidFill>
              </a:rPr>
              <a:t> and Drug controller to the Government of India. Both have recommended that chronic toxicity and other associated tests should be carried out independently. The parallel has been drawn with drugs where during the crucial clinical trials phase, independent testing is carried out on human ebing instead of relying on just the data generated by the developer companies themselves. The DG- ICMR told me that in the face of contradictory evidence of the health effects he would advocate more caution and further tests.</a:t>
            </a:r>
          </a:p>
          <a:p>
            <a:r>
              <a:rPr lang="en-IN" b="1">
                <a:solidFill>
                  <a:schemeClr val="tx2"/>
                </a:solidFill>
              </a:rPr>
              <a:t>Doctors for Food and Safety, a network of around 100 doctors across the country</a:t>
            </a:r>
            <a:r>
              <a:rPr lang="en-IN">
                <a:solidFill>
                  <a:schemeClr val="tx2"/>
                </a:solidFill>
              </a:rPr>
              <a:t>-  gave representation on the health hazards related to  GM foods in general and Bt.brinjal in particular and also informed that the  Indian system of Medicine including  ayurveda , sidha , homeopathy and unani use brinjal as a medicinal ingredient, both in raw and cooked form, for treatment of respiratory diseases and  that the entire brinjal plant is used in such preparations. There is  fear that Bt-brinjal will destroy these medicinal properties due to loss of synergy, differences in the alkaloids and changes in other active principles. In the opinion of this network of doctors, these factors have not been considered by EC-II</a:t>
            </a:r>
          </a:p>
          <a:p>
            <a:endParaRPr lang="en-IN">
              <a:solidFill>
                <a:schemeClr val="tx2"/>
              </a:solidFill>
            </a:endParaRP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itle 1"/>
          <p:cNvSpPr txBox="1">
            <a:spLocks/>
          </p:cNvSpPr>
          <p:nvPr/>
        </p:nvSpPr>
        <p:spPr>
          <a:xfrm>
            <a:off x="71438" y="138113"/>
            <a:ext cx="8501062" cy="647700"/>
          </a:xfrm>
          <a:prstGeom prst="rect">
            <a:avLst/>
          </a:prstGeom>
        </p:spPr>
        <p:txBody>
          <a:bodyPr anchor="ctr">
            <a:normAutofit/>
          </a:bodyPr>
          <a:lstStyle/>
          <a:p>
            <a:pPr algn="ctr" fontAlgn="auto">
              <a:spcAft>
                <a:spcPts val="0"/>
              </a:spcAft>
              <a:defRPr/>
            </a:pPr>
            <a:r>
              <a:rPr lang="en-IN" sz="3200" b="1" dirty="0">
                <a:solidFill>
                  <a:srgbClr val="002060"/>
                </a:solidFill>
                <a:latin typeface="+mj-lt"/>
                <a:ea typeface="+mj-ea"/>
                <a:cs typeface="+mj-cs"/>
              </a:rPr>
              <a:t>Country Origin</a:t>
            </a:r>
          </a:p>
        </p:txBody>
      </p:sp>
      <p:sp>
        <p:nvSpPr>
          <p:cNvPr id="51203" name="TextBox 1"/>
          <p:cNvSpPr txBox="1">
            <a:spLocks noChangeArrowheads="1"/>
          </p:cNvSpPr>
          <p:nvPr/>
        </p:nvSpPr>
        <p:spPr bwMode="auto">
          <a:xfrm>
            <a:off x="323850" y="1412875"/>
            <a:ext cx="8496300" cy="4524375"/>
          </a:xfrm>
          <a:prstGeom prst="rect">
            <a:avLst/>
          </a:prstGeom>
          <a:noFill/>
          <a:ln w="9525">
            <a:noFill/>
            <a:miter lim="800000"/>
            <a:headEnd/>
            <a:tailEnd/>
          </a:ln>
        </p:spPr>
        <p:txBody>
          <a:bodyPr>
            <a:spAutoFit/>
          </a:bodyPr>
          <a:lstStyle/>
          <a:p>
            <a:r>
              <a:rPr lang="en-IN" sz="2400">
                <a:solidFill>
                  <a:schemeClr val="tx2"/>
                </a:solidFill>
              </a:rPr>
              <a:t>Apart from being the world’s  largest producer of brinjal, India is undoubtedly the country of origin as far as brinjal is concerned as testified by Vavilov in 1928. Data that has been made available to me by the National bureau of Plant Genetic  Resources of the ICAR reveals  that there are 3951 collections in the Bureau and the number of diversity-rich districts is 134. The bureau also points out that diversity-rich regions are likely to be affected by the introduction of Bt-brinjal due to gene flow. The loss of diversity argument cannot be glossed over especially when seen in light of the experience we have had in cotton where Bt-cotton seed has overtaken non-Bt seeds</a:t>
            </a: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itle 1"/>
          <p:cNvSpPr txBox="1">
            <a:spLocks/>
          </p:cNvSpPr>
          <p:nvPr/>
        </p:nvSpPr>
        <p:spPr>
          <a:xfrm>
            <a:off x="71438" y="138113"/>
            <a:ext cx="8501062" cy="647700"/>
          </a:xfrm>
          <a:prstGeom prst="rect">
            <a:avLst/>
          </a:prstGeom>
        </p:spPr>
        <p:txBody>
          <a:bodyPr anchor="ctr">
            <a:normAutofit fontScale="92500" lnSpcReduction="10000"/>
          </a:bodyPr>
          <a:lstStyle/>
          <a:p>
            <a:pPr algn="ctr" fontAlgn="auto">
              <a:spcAft>
                <a:spcPts val="0"/>
              </a:spcAft>
              <a:defRPr/>
            </a:pPr>
            <a:r>
              <a:rPr lang="en-IN" sz="2200" b="1" dirty="0">
                <a:solidFill>
                  <a:srgbClr val="002060"/>
                </a:solidFill>
                <a:latin typeface="+mj-lt"/>
                <a:ea typeface="+mj-ea"/>
                <a:cs typeface="+mj-cs"/>
              </a:rPr>
              <a:t>Many Countries have banned GM food or indigenously developed BT. varieties</a:t>
            </a:r>
          </a:p>
        </p:txBody>
      </p:sp>
      <p:sp>
        <p:nvSpPr>
          <p:cNvPr id="52227" name="TextBox 1"/>
          <p:cNvSpPr txBox="1">
            <a:spLocks noChangeArrowheads="1"/>
          </p:cNvSpPr>
          <p:nvPr/>
        </p:nvSpPr>
        <p:spPr bwMode="auto">
          <a:xfrm>
            <a:off x="323850" y="1341438"/>
            <a:ext cx="8424863" cy="4154487"/>
          </a:xfrm>
          <a:prstGeom prst="rect">
            <a:avLst/>
          </a:prstGeom>
          <a:noFill/>
          <a:ln w="9525">
            <a:noFill/>
            <a:miter lim="800000"/>
            <a:headEnd/>
            <a:tailEnd/>
          </a:ln>
        </p:spPr>
        <p:txBody>
          <a:bodyPr>
            <a:spAutoFit/>
          </a:bodyPr>
          <a:lstStyle/>
          <a:p>
            <a:r>
              <a:rPr lang="en-IN" sz="2400">
                <a:solidFill>
                  <a:schemeClr val="tx2"/>
                </a:solidFill>
              </a:rPr>
              <a:t>Many Countries, particularly in Europe, have banned GM foods. I have spoken with my counterpart in China and he has informed me that China’s policy is to encourage research in GM technology but  to be extremely cautious  when it comes to introduction  in food crops. In any case, china’s Bt-cotton is entirely indigenously developed, in marked contrast to the case in India.  China has very strong publicly-funded programme in GM technology unlike India. True, bt-corn and Bt-soya is widely available in the USA but that is no great compulsion for us to follow suit.</a:t>
            </a:r>
          </a:p>
          <a:p>
            <a:endParaRPr lang="en-IN" sz="2400">
              <a:solidFill>
                <a:schemeClr val="tx2"/>
              </a:solidFill>
            </a:endParaRP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itle 1"/>
          <p:cNvSpPr txBox="1">
            <a:spLocks/>
          </p:cNvSpPr>
          <p:nvPr/>
        </p:nvSpPr>
        <p:spPr>
          <a:xfrm>
            <a:off x="71438" y="138113"/>
            <a:ext cx="8501062" cy="647700"/>
          </a:xfrm>
          <a:prstGeom prst="rect">
            <a:avLst/>
          </a:prstGeom>
        </p:spPr>
        <p:txBody>
          <a:bodyPr anchor="ctr">
            <a:normAutofit/>
          </a:bodyPr>
          <a:lstStyle/>
          <a:p>
            <a:pPr algn="ctr" fontAlgn="auto">
              <a:spcAft>
                <a:spcPts val="0"/>
              </a:spcAft>
              <a:defRPr/>
            </a:pPr>
            <a:r>
              <a:rPr lang="en-US" sz="3200" b="1" dirty="0">
                <a:solidFill>
                  <a:srgbClr val="002060"/>
                </a:solidFill>
                <a:latin typeface="+mj-lt"/>
                <a:ea typeface="+mj-ea"/>
                <a:cs typeface="+mj-cs"/>
              </a:rPr>
              <a:t>Alternative Technologies for Management</a:t>
            </a:r>
            <a:endParaRPr lang="en-IN" sz="3200" b="1" dirty="0">
              <a:solidFill>
                <a:srgbClr val="002060"/>
              </a:solidFill>
              <a:latin typeface="+mj-lt"/>
              <a:ea typeface="+mj-ea"/>
              <a:cs typeface="+mj-cs"/>
            </a:endParaRPr>
          </a:p>
        </p:txBody>
      </p:sp>
      <p:sp>
        <p:nvSpPr>
          <p:cNvPr id="53251" name="TextBox 1"/>
          <p:cNvSpPr txBox="1">
            <a:spLocks noChangeArrowheads="1"/>
          </p:cNvSpPr>
          <p:nvPr/>
        </p:nvSpPr>
        <p:spPr bwMode="auto">
          <a:xfrm>
            <a:off x="325438" y="1412875"/>
            <a:ext cx="8494712" cy="4392613"/>
          </a:xfrm>
          <a:prstGeom prst="rect">
            <a:avLst/>
          </a:prstGeom>
          <a:noFill/>
          <a:ln w="9525">
            <a:noFill/>
            <a:miter lim="800000"/>
            <a:headEnd/>
            <a:tailEnd/>
          </a:ln>
        </p:spPr>
        <p:txBody>
          <a:bodyPr>
            <a:spAutoFit/>
          </a:bodyPr>
          <a:lstStyle/>
          <a:p>
            <a:r>
              <a:rPr lang="en-IN">
                <a:solidFill>
                  <a:schemeClr val="tx2"/>
                </a:solidFill>
              </a:rPr>
              <a:t>How to reduce the Pesticide use without compromising on food security at the macro level and returns to farmers at the micro-level is an urgent public policy in our agriculture.</a:t>
            </a:r>
          </a:p>
          <a:p>
            <a:r>
              <a:rPr lang="en-IN">
                <a:solidFill>
                  <a:schemeClr val="tx2"/>
                </a:solidFill>
              </a:rPr>
              <a:t>The pesticide use can have deleterious public health impacts is already visible in places in Bhatinda in Punjab. Bt-Technology is not the only route for reducing pesticide use ? </a:t>
            </a:r>
          </a:p>
          <a:p>
            <a:r>
              <a:rPr lang="en-IN">
                <a:solidFill>
                  <a:schemeClr val="tx2"/>
                </a:solidFill>
              </a:rPr>
              <a:t>Mr. Jairam Ramesh  “ In this connection, it is worth recalling that there are now close to 6 lakhs farmers in Andhra Pradesh fully practicing NPM ( Non-Pesticide Management) agriculture over an area of about 20 lakh acres. I have myself been seeing this initiative over the past four years. The advantage is  that it eliminates chemical pesticide use completely whereas Bt-technology only reduces the pesticide spray, albeit substaintially………I had written to the Union Minister on the need to evaluate the Andhra Pradesh NPM experiment  from the point of view of replicability  on larger scale”</a:t>
            </a:r>
          </a:p>
          <a:p>
            <a:endParaRPr lang="en-IN">
              <a:solidFill>
                <a:schemeClr val="tx2"/>
              </a:solidFill>
            </a:endParaRP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itle 1"/>
          <p:cNvSpPr txBox="1">
            <a:spLocks/>
          </p:cNvSpPr>
          <p:nvPr/>
        </p:nvSpPr>
        <p:spPr>
          <a:xfrm>
            <a:off x="71438" y="138113"/>
            <a:ext cx="8501062" cy="647700"/>
          </a:xfrm>
          <a:prstGeom prst="rect">
            <a:avLst/>
          </a:prstGeom>
        </p:spPr>
        <p:txBody>
          <a:bodyPr anchor="ctr">
            <a:normAutofit/>
          </a:bodyPr>
          <a:lstStyle/>
          <a:p>
            <a:pPr algn="ctr" fontAlgn="auto">
              <a:spcAft>
                <a:spcPts val="0"/>
              </a:spcAft>
              <a:defRPr/>
            </a:pPr>
            <a:r>
              <a:rPr lang="en-IN" sz="2200" b="1" dirty="0">
                <a:solidFill>
                  <a:srgbClr val="002060"/>
                </a:solidFill>
                <a:latin typeface="+mj-lt"/>
                <a:ea typeface="+mj-ea"/>
                <a:cs typeface="+mj-cs"/>
              </a:rPr>
              <a:t>Monsanto controlling the Food Chain if  </a:t>
            </a:r>
            <a:r>
              <a:rPr lang="en-IN" sz="2200" b="1" dirty="0" err="1">
                <a:solidFill>
                  <a:srgbClr val="002060"/>
                </a:solidFill>
                <a:latin typeface="+mj-lt"/>
                <a:ea typeface="+mj-ea"/>
                <a:cs typeface="+mj-cs"/>
              </a:rPr>
              <a:t>Bt.brinjal</a:t>
            </a:r>
            <a:r>
              <a:rPr lang="en-IN" sz="2200" b="1" dirty="0">
                <a:solidFill>
                  <a:srgbClr val="002060"/>
                </a:solidFill>
                <a:latin typeface="+mj-lt"/>
                <a:ea typeface="+mj-ea"/>
                <a:cs typeface="+mj-cs"/>
              </a:rPr>
              <a:t> is approved</a:t>
            </a:r>
          </a:p>
        </p:txBody>
      </p:sp>
      <p:sp>
        <p:nvSpPr>
          <p:cNvPr id="54275" name="TextBox 1"/>
          <p:cNvSpPr txBox="1">
            <a:spLocks noChangeArrowheads="1"/>
          </p:cNvSpPr>
          <p:nvPr/>
        </p:nvSpPr>
        <p:spPr bwMode="auto">
          <a:xfrm>
            <a:off x="323850" y="1341438"/>
            <a:ext cx="8248650" cy="2554287"/>
          </a:xfrm>
          <a:prstGeom prst="rect">
            <a:avLst/>
          </a:prstGeom>
          <a:noFill/>
          <a:ln w="9525">
            <a:noFill/>
            <a:miter lim="800000"/>
            <a:headEnd/>
            <a:tailEnd/>
          </a:ln>
        </p:spPr>
        <p:txBody>
          <a:bodyPr>
            <a:spAutoFit/>
          </a:bodyPr>
          <a:lstStyle/>
          <a:p>
            <a:r>
              <a:rPr lang="en-IN" sz="2000">
                <a:solidFill>
                  <a:schemeClr val="tx2"/>
                </a:solidFill>
              </a:rPr>
              <a:t>Bt-cotton is not comparable to Bt-brinjal  no doubt  but – Need to review our experience with it.</a:t>
            </a:r>
          </a:p>
          <a:p>
            <a:r>
              <a:rPr lang="en-IN" sz="2000">
                <a:solidFill>
                  <a:schemeClr val="tx2"/>
                </a:solidFill>
              </a:rPr>
              <a:t>“ Monsanto has made substantial investments in India, including  R&amp;D. Many Indian-origin scientists work in Monsanto. As a country, we must learn to derive full benefit of Monsanto’s expertise and capabilities, without jeopardizing national sovereignty,  we do not seem to have large-scale publicly-funded biotechnology effort in agriculture.”</a:t>
            </a:r>
          </a:p>
          <a:p>
            <a:endParaRPr lang="en-IN" sz="2000">
              <a:solidFill>
                <a:schemeClr val="tx2"/>
              </a:solidFill>
            </a:endParaRP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itle 1"/>
          <p:cNvSpPr txBox="1">
            <a:spLocks/>
          </p:cNvSpPr>
          <p:nvPr/>
        </p:nvSpPr>
        <p:spPr>
          <a:xfrm>
            <a:off x="71438" y="138113"/>
            <a:ext cx="8501062" cy="647700"/>
          </a:xfrm>
          <a:prstGeom prst="rect">
            <a:avLst/>
          </a:prstGeom>
        </p:spPr>
        <p:txBody>
          <a:bodyPr anchor="ctr">
            <a:normAutofit/>
          </a:bodyPr>
          <a:lstStyle/>
          <a:p>
            <a:pPr algn="ctr" fontAlgn="auto">
              <a:spcAft>
                <a:spcPts val="0"/>
              </a:spcAft>
              <a:defRPr/>
            </a:pPr>
            <a:endParaRPr lang="en-IN" sz="2200" b="1" dirty="0">
              <a:solidFill>
                <a:srgbClr val="002060"/>
              </a:solidFill>
              <a:latin typeface="+mj-lt"/>
              <a:ea typeface="+mj-ea"/>
              <a:cs typeface="+mj-cs"/>
            </a:endParaRPr>
          </a:p>
        </p:txBody>
      </p:sp>
      <p:sp>
        <p:nvSpPr>
          <p:cNvPr id="60419" name="TextBox 1"/>
          <p:cNvSpPr txBox="1">
            <a:spLocks noChangeArrowheads="1"/>
          </p:cNvSpPr>
          <p:nvPr/>
        </p:nvSpPr>
        <p:spPr bwMode="auto">
          <a:xfrm>
            <a:off x="323850" y="1341438"/>
            <a:ext cx="8351838" cy="5016500"/>
          </a:xfrm>
          <a:prstGeom prst="rect">
            <a:avLst/>
          </a:prstGeom>
          <a:noFill/>
          <a:ln w="9525">
            <a:noFill/>
            <a:miter lim="800000"/>
            <a:headEnd/>
            <a:tailEnd/>
          </a:ln>
        </p:spPr>
        <p:txBody>
          <a:bodyPr>
            <a:spAutoFit/>
          </a:bodyPr>
          <a:lstStyle/>
          <a:p>
            <a:r>
              <a:rPr lang="en-IN" sz="1600" b="1">
                <a:solidFill>
                  <a:schemeClr val="tx2"/>
                </a:solidFill>
              </a:rPr>
              <a:t>BRAI Bill 2011</a:t>
            </a:r>
            <a:r>
              <a:rPr lang="en-IN" sz="1600">
                <a:solidFill>
                  <a:schemeClr val="tx2"/>
                </a:solidFill>
              </a:rPr>
              <a:t>(Biotechnology Regulatory Authority of India Bill 2011) – BRAI to escape the purview of the Right to Information Act</a:t>
            </a:r>
          </a:p>
          <a:p>
            <a:r>
              <a:rPr lang="en-IN" sz="1600" b="1">
                <a:solidFill>
                  <a:schemeClr val="tx2"/>
                </a:solidFill>
              </a:rPr>
              <a:t>Indo-US knowledge Initiative on Agriculture which kicked off in 2006</a:t>
            </a:r>
            <a:r>
              <a:rPr lang="en-IN" sz="1600">
                <a:solidFill>
                  <a:schemeClr val="tx2"/>
                </a:solidFill>
              </a:rPr>
              <a:t> – USAID and US’ Cornell University- The Indo-US KIA is specifically for the purpose of promoting biotechnology., when we note that Monsanto, Archer-Daniels-Midland and WalMart have official status on USA’s KIA board , it leads to wonder if there is influences on India’s agriculture and food policy especially as these very power ful MNCs control seed, handling and retailing of food worldwide. Notably, over 60% of the KIA funds in first tranche is for biotechnology. This influence cannot but be in the interest of deepening and widening the market for GM crops and products in India. The KIA was never discussed in the public domain.</a:t>
            </a:r>
          </a:p>
          <a:p>
            <a:r>
              <a:rPr lang="en-IN" sz="1600" b="1">
                <a:solidFill>
                  <a:schemeClr val="tx2"/>
                </a:solidFill>
              </a:rPr>
              <a:t>Biopiracy</a:t>
            </a:r>
            <a:r>
              <a:rPr lang="en-IN" sz="1600">
                <a:solidFill>
                  <a:schemeClr val="tx2"/>
                </a:solidFill>
              </a:rPr>
              <a:t> – National Biodiversity Authority (NBA), a Statutory body under Biological Diversity Act, 2002 – using germplasm of 6 local varieties of brinjal  for the development  of Bt brinjal – local communities who developed the biological resources were deprived of their right to benefit from commercial gains- the mandates that  when biodiversity is to be accessed in any manner for commercial, research and other uses, local communities who have protected local varieties and have been cultivating  for generations must be consulted, and if they consent, benefits must be accure to them as per the internationally applicable  “ Access and Benefit Sharing protocol”  NBA-State biodiversity Board- Biodiversity Management Committees ( panchayat and municipalities level)</a:t>
            </a: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7106" name="Title 1"/>
          <p:cNvSpPr>
            <a:spLocks noGrp="1"/>
          </p:cNvSpPr>
          <p:nvPr>
            <p:ph type="title"/>
          </p:nvPr>
        </p:nvSpPr>
        <p:spPr>
          <a:xfrm>
            <a:off x="304800" y="381000"/>
            <a:ext cx="8229600" cy="685800"/>
          </a:xfrm>
        </p:spPr>
        <p:txBody>
          <a:bodyPr>
            <a:normAutofit fontScale="90000"/>
          </a:bodyPr>
          <a:lstStyle/>
          <a:p>
            <a:pPr algn="just"/>
            <a:r>
              <a:rPr lang="en-US" sz="3600" b="1" dirty="0" smtClean="0"/>
              <a:t>Public Participation in Science and Technology</a:t>
            </a:r>
            <a:r>
              <a:rPr lang="en-IN" sz="3600" b="1" dirty="0" smtClean="0"/>
              <a:t/>
            </a:r>
            <a:br>
              <a:rPr lang="en-IN" sz="3600" b="1" dirty="0" smtClean="0"/>
            </a:br>
            <a:endParaRPr lang="en-IN" sz="4000" dirty="0" smtClean="0"/>
          </a:p>
        </p:txBody>
      </p:sp>
      <p:sp>
        <p:nvSpPr>
          <p:cNvPr id="47107" name="Content Placeholder 2"/>
          <p:cNvSpPr>
            <a:spLocks noGrp="1"/>
          </p:cNvSpPr>
          <p:nvPr>
            <p:ph idx="1"/>
          </p:nvPr>
        </p:nvSpPr>
        <p:spPr>
          <a:xfrm>
            <a:off x="457200" y="1600200"/>
            <a:ext cx="8229600" cy="4724400"/>
          </a:xfrm>
        </p:spPr>
        <p:txBody>
          <a:bodyPr>
            <a:normAutofit fontScale="92500"/>
          </a:bodyPr>
          <a:lstStyle/>
          <a:p>
            <a:r>
              <a:rPr lang="en-IN" dirty="0" smtClean="0"/>
              <a:t>Decisions involving large-scale utilisation of technologies that bear an environmental and/or public health risk, should not only be based on scientific risk assessment but also should undergo a process of public engagement </a:t>
            </a:r>
            <a:endParaRPr lang="en-US" dirty="0" smtClean="0"/>
          </a:p>
          <a:p>
            <a:pPr lvl="1"/>
            <a:r>
              <a:rPr lang="en-US" dirty="0" smtClean="0"/>
              <a:t>From technocratic decision making to ‘transparent’ decision making</a:t>
            </a:r>
          </a:p>
          <a:p>
            <a:pPr lvl="1"/>
            <a:r>
              <a:rPr lang="en-US" dirty="0" smtClean="0"/>
              <a:t>Involvement of large number of stakeholders – NGOs, Farmers, Consumers, Scientists, Private Sector Seed and Pesticide dealers etc</a:t>
            </a:r>
            <a:endParaRPr lang="en-IN" dirty="0" smtClean="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14A5CAF-8BD3-4FD9-A0C3-1CA5A18C8183}" type="slidenum">
              <a:rPr lang="en-US" smtClean="0"/>
              <a:pPr>
                <a:defRPr/>
              </a:pPr>
              <a:t>66</a:t>
            </a:fld>
            <a:endParaRPr lang="en-US"/>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704850"/>
            <a:ext cx="8229600" cy="666750"/>
          </a:xfrm>
        </p:spPr>
        <p:txBody>
          <a:bodyPr>
            <a:normAutofit/>
          </a:bodyPr>
          <a:lstStyle/>
          <a:p>
            <a:pPr algn="r"/>
            <a:r>
              <a:rPr lang="en-US" dirty="0" smtClean="0"/>
              <a:t>…</a:t>
            </a:r>
            <a:endParaRPr lang="en-IN" dirty="0" smtClean="0"/>
          </a:p>
        </p:txBody>
      </p:sp>
      <p:sp>
        <p:nvSpPr>
          <p:cNvPr id="48131" name="Content Placeholder 2"/>
          <p:cNvSpPr>
            <a:spLocks noGrp="1"/>
          </p:cNvSpPr>
          <p:nvPr>
            <p:ph idx="1"/>
          </p:nvPr>
        </p:nvSpPr>
        <p:spPr/>
        <p:txBody>
          <a:bodyPr/>
          <a:lstStyle/>
          <a:p>
            <a:pPr>
              <a:buFont typeface="Wingdings 2" pitchFamily="18" charset="2"/>
              <a:buNone/>
            </a:pPr>
            <a:r>
              <a:rPr lang="en-US" smtClean="0"/>
              <a:t>Transparency</a:t>
            </a:r>
            <a:endParaRPr lang="en-IN" smtClean="0"/>
          </a:p>
          <a:p>
            <a:r>
              <a:rPr lang="en-IN" smtClean="0"/>
              <a:t> Scientific assessment report of expert committees on such technologies should be made public and comments invited on the report prior to a decision being taken </a:t>
            </a:r>
          </a:p>
          <a:p>
            <a:r>
              <a:rPr lang="en-US" smtClean="0"/>
              <a:t>These activities became mandatory after the enactment of Right to Information Act of 2005</a:t>
            </a:r>
            <a:endParaRPr lang="en-IN" smtClean="0"/>
          </a:p>
        </p:txBody>
      </p:sp>
      <p:sp>
        <p:nvSpPr>
          <p:cNvPr id="4" name="Date Placeholder 3"/>
          <p:cNvSpPr>
            <a:spLocks noGrp="1"/>
          </p:cNvSpPr>
          <p:nvPr>
            <p:ph type="dt" sz="half" idx="10"/>
          </p:nvPr>
        </p:nvSpPr>
        <p:spPr/>
        <p:txBody>
          <a:bodyPr/>
          <a:lstStyle/>
          <a:p>
            <a:pPr>
              <a:defRPr/>
            </a:pPr>
            <a:r>
              <a:rPr lang="en-US" smtClean="0"/>
              <a:t>February 27, 2012</a:t>
            </a:r>
            <a:endParaRPr lang="en-US"/>
          </a:p>
        </p:txBody>
      </p:sp>
      <p:sp>
        <p:nvSpPr>
          <p:cNvPr id="5" name="Footer Placeholder 4"/>
          <p:cNvSpPr>
            <a:spLocks noGrp="1"/>
          </p:cNvSpPr>
          <p:nvPr>
            <p:ph type="ftr" sz="quarter" idx="11"/>
          </p:nvPr>
        </p:nvSpPr>
        <p:spPr/>
        <p:txBody>
          <a:bodyPr/>
          <a:lstStyle/>
          <a:p>
            <a:pPr>
              <a:defRPr/>
            </a:pPr>
            <a:r>
              <a:rPr lang="en-US" smtClean="0"/>
              <a:t>ICEIPM Conference - NACETEM, Ife Ife, Nigeria</a:t>
            </a:r>
            <a:endParaRPr lang="en-US"/>
          </a:p>
        </p:txBody>
      </p:sp>
      <p:sp>
        <p:nvSpPr>
          <p:cNvPr id="6" name="Slide Number Placeholder 5"/>
          <p:cNvSpPr>
            <a:spLocks noGrp="1"/>
          </p:cNvSpPr>
          <p:nvPr>
            <p:ph type="sldNum" sz="quarter" idx="12"/>
          </p:nvPr>
        </p:nvSpPr>
        <p:spPr/>
        <p:txBody>
          <a:bodyPr/>
          <a:lstStyle/>
          <a:p>
            <a:pPr>
              <a:defRPr/>
            </a:pPr>
            <a:fld id="{D4F1ADBC-3301-4CA7-AC70-5B0A0C5108D6}" type="slidenum">
              <a:rPr lang="en-US" smtClean="0"/>
              <a:pPr>
                <a:defRPr/>
              </a:pPr>
              <a:t>67</a:t>
            </a:fld>
            <a:endParaRPr lang="en-US"/>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7772400" cy="4525963"/>
          </a:xfrm>
        </p:spPr>
        <p:txBody>
          <a:bodyPr>
            <a:noAutofit/>
          </a:bodyPr>
          <a:lstStyle/>
          <a:p>
            <a:pPr lvl="8">
              <a:buNone/>
            </a:pPr>
            <a:r>
              <a:rPr lang="en-IN" sz="5400" dirty="0" smtClean="0">
                <a:latin typeface="Cooper Black" pitchFamily="18" charset="0"/>
              </a:rPr>
              <a:t>Thank you all</a:t>
            </a:r>
            <a:endParaRPr lang="en-IN" sz="5400" dirty="0">
              <a:latin typeface="Cooper Black" pitchFamily="18" charset="0"/>
            </a:endParaRPr>
          </a:p>
        </p:txBody>
      </p:sp>
    </p:spTree>
  </p:cSld>
  <p:clrMapOvr>
    <a:overrideClrMapping bg1="lt1" tx1="dk1" bg2="lt2" tx2="dk2" accent1="accent1" accent2="accent2" accent3="accent3" accent4="accent4" accent5="accent5" accent6="accent6" hlink="hlink" folHlink="folHlink"/>
  </p:clrMapOvr>
  <p:transition spd="slow">
    <p:dissolve/>
  </p:transition>
</p:sld>
</file>

<file path=ppt/slides/slide6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Request Feed back on</a:t>
            </a:r>
            <a:endParaRPr lang="en-US" dirty="0"/>
          </a:p>
        </p:txBody>
      </p:sp>
      <p:sp>
        <p:nvSpPr>
          <p:cNvPr id="3" name="Content Placeholder 2"/>
          <p:cNvSpPr>
            <a:spLocks noGrp="1"/>
          </p:cNvSpPr>
          <p:nvPr>
            <p:ph idx="1"/>
          </p:nvPr>
        </p:nvSpPr>
        <p:spPr/>
        <p:txBody>
          <a:bodyPr/>
          <a:lstStyle/>
          <a:p>
            <a:r>
              <a:rPr lang="en-US" dirty="0" smtClean="0"/>
              <a:t>what are the  ideal research questions for this study ?</a:t>
            </a:r>
          </a:p>
          <a:p>
            <a:r>
              <a:rPr lang="en-US" dirty="0" smtClean="0"/>
              <a:t>Review of literature</a:t>
            </a:r>
          </a:p>
          <a:p>
            <a:r>
              <a:rPr lang="en-US" dirty="0" smtClean="0"/>
              <a:t> Theoretical Framework to be adopted</a:t>
            </a:r>
          </a:p>
          <a:p>
            <a:r>
              <a:rPr lang="en-US" smtClean="0"/>
              <a:t> </a:t>
            </a:r>
            <a:endParaRPr lang="en-US" dirty="0" smtClean="0"/>
          </a:p>
          <a:p>
            <a:endParaRPr lang="en-US" dirty="0" smtClean="0"/>
          </a:p>
          <a:p>
            <a:pPr>
              <a:buNone/>
            </a:pPr>
            <a:endParaRPr lang="en-US" dirty="0"/>
          </a:p>
        </p:txBody>
      </p:sp>
    </p:spTree>
  </p:cSld>
  <p:clrMapOvr>
    <a:overrideClrMapping bg1="lt1" tx1="dk1" bg2="lt2" tx2="dk2" accent1="accent1" accent2="accent2" accent3="accent3" accent4="accent4" accent5="accent5" accent6="accent6" hlink="hlink" folHlink="folHlink"/>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Importance of Agriculture in Indian economy</a:t>
            </a:r>
            <a:endParaRPr lang="en-US" dirty="0"/>
          </a:p>
        </p:txBody>
      </p:sp>
      <p:sp>
        <p:nvSpPr>
          <p:cNvPr id="3" name="Content Placeholder 2"/>
          <p:cNvSpPr>
            <a:spLocks noGrp="1"/>
          </p:cNvSpPr>
          <p:nvPr>
            <p:ph idx="1"/>
          </p:nvPr>
        </p:nvSpPr>
        <p:spPr/>
        <p:txBody>
          <a:bodyPr>
            <a:normAutofit fontScale="92500" lnSpcReduction="10000"/>
          </a:bodyPr>
          <a:lstStyle/>
          <a:p>
            <a:pPr lvl="0"/>
            <a:r>
              <a:rPr lang="en-US" smtClean="0"/>
              <a:t>Agriculture is vital to India's economy and the livelihood of its people</a:t>
            </a:r>
          </a:p>
          <a:p>
            <a:pPr lvl="0"/>
            <a:r>
              <a:rPr lang="en-US" smtClean="0"/>
              <a:t> Contributing 21% to the country's GDP </a:t>
            </a:r>
          </a:p>
          <a:p>
            <a:pPr lvl="0"/>
            <a:r>
              <a:rPr lang="en-US" smtClean="0"/>
              <a:t>accounting for 11 % of total exports, </a:t>
            </a:r>
          </a:p>
          <a:p>
            <a:pPr lvl="0"/>
            <a:r>
              <a:rPr lang="en-US" smtClean="0"/>
              <a:t>employing 56.4% of the total workforce</a:t>
            </a:r>
          </a:p>
          <a:p>
            <a:pPr lvl="0"/>
            <a:r>
              <a:rPr lang="en-US" smtClean="0"/>
              <a:t>supporting 600 million people directly or indirectly </a:t>
            </a:r>
          </a:p>
          <a:p>
            <a:pPr lvl="0"/>
            <a:r>
              <a:rPr lang="en-US" smtClean="0"/>
              <a:t>70% of our farmers are small and marginal ones. </a:t>
            </a:r>
          </a:p>
          <a:p>
            <a:pPr lvl="0"/>
            <a:r>
              <a:rPr lang="en-US" smtClean="0"/>
              <a:t>27.5% of the population still lived below the poverty line in 2004-05 </a:t>
            </a:r>
          </a:p>
          <a:p>
            <a:endParaRPr lang="en-US" dirty="0"/>
          </a:p>
        </p:txBody>
      </p:sp>
    </p:spTree>
  </p:cSld>
  <p:clrMapOvr>
    <a:overrideClrMapping bg1="lt1" tx1="dk1" bg2="lt2" tx2="dk2" accent1="accent1" accent2="accent2" accent3="accent3" accent4="accent4" accent5="accent5" accent6="accent6" hlink="hlink" folHlink="folHlink"/>
  </p:clrMapOvr>
  <p:transition spd="slow">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challenges to Agriculture in </a:t>
            </a:r>
            <a:r>
              <a:rPr lang="en-US" dirty="0" err="1" smtClean="0"/>
              <a:t>india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present growth of agricultural productivity, at the rate of about 2% per year and  3% growth required for food security.</a:t>
            </a:r>
          </a:p>
          <a:p>
            <a:r>
              <a:rPr lang="en-US" dirty="0" smtClean="0"/>
              <a:t>Out of the net cultivated area of approximately 141 million hectares , about 85 million hectares (60%) falls under the </a:t>
            </a:r>
            <a:r>
              <a:rPr lang="en-US" dirty="0" err="1" smtClean="0"/>
              <a:t>dryland</a:t>
            </a:r>
            <a:r>
              <a:rPr lang="en-US" dirty="0" smtClean="0"/>
              <a:t>/rain-fed zone.</a:t>
            </a:r>
          </a:p>
          <a:p>
            <a:r>
              <a:rPr lang="en-US" dirty="0" smtClean="0"/>
              <a:t>with dwindling land reserves, scarce water and nitrogen and daunting challenges of climate change.</a:t>
            </a:r>
          </a:p>
          <a:p>
            <a:r>
              <a:rPr lang="en-US" dirty="0"/>
              <a:t>In addition, crop losses due to insects, pests, diseases and declining soil fertility, </a:t>
            </a:r>
            <a:endParaRPr lang="en-US" dirty="0" smtClean="0"/>
          </a:p>
          <a:p>
            <a:r>
              <a:rPr lang="en-US" dirty="0" smtClean="0"/>
              <a:t>50 MT of food grains in 1950 to 241 MT in 2010-11.</a:t>
            </a:r>
          </a:p>
          <a:p>
            <a:r>
              <a:rPr lang="en-US" dirty="0" smtClean="0"/>
              <a:t>Decrease in food grains production</a:t>
            </a:r>
          </a:p>
          <a:p>
            <a:endParaRPr lang="en-US" dirty="0" smtClean="0"/>
          </a:p>
          <a:p>
            <a:endParaRPr lang="en-US" dirty="0" smtClean="0"/>
          </a:p>
          <a:p>
            <a:endParaRPr lang="en-US" dirty="0"/>
          </a:p>
        </p:txBody>
      </p:sp>
    </p:spTree>
  </p:cSld>
  <p:clrMapOvr>
    <a:overrideClrMapping bg1="lt1" tx1="dk1" bg2="lt2" tx2="dk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Advances in Plant Biotechnology</a:t>
            </a:r>
            <a:endParaRPr lang="en-US" dirty="0"/>
          </a:p>
        </p:txBody>
      </p:sp>
      <p:sp>
        <p:nvSpPr>
          <p:cNvPr id="3" name="Content Placeholder 2"/>
          <p:cNvSpPr>
            <a:spLocks noGrp="1"/>
          </p:cNvSpPr>
          <p:nvPr>
            <p:ph idx="1"/>
          </p:nvPr>
        </p:nvSpPr>
        <p:spPr/>
        <p:txBody>
          <a:bodyPr>
            <a:normAutofit fontScale="85000" lnSpcReduction="20000"/>
          </a:bodyPr>
          <a:lstStyle/>
          <a:p>
            <a:r>
              <a:rPr lang="en-US" dirty="0"/>
              <a:t>plant biotechnology has made significant strides in past twenty years, encompassing developments in plant molecular biology and genetic engineering. </a:t>
            </a:r>
          </a:p>
          <a:p>
            <a:r>
              <a:rPr lang="en-US" dirty="0"/>
              <a:t> </a:t>
            </a:r>
            <a:r>
              <a:rPr lang="en-US" dirty="0" smtClean="0"/>
              <a:t>Variety </a:t>
            </a:r>
            <a:r>
              <a:rPr lang="en-US" dirty="0"/>
              <a:t>of traits has been introduced in plant species which include:  </a:t>
            </a:r>
            <a:endParaRPr lang="en-US" dirty="0" smtClean="0"/>
          </a:p>
          <a:p>
            <a:r>
              <a:rPr lang="en-US" dirty="0" smtClean="0"/>
              <a:t>Herbicide </a:t>
            </a:r>
            <a:r>
              <a:rPr lang="en-US" dirty="0"/>
              <a:t>resistance </a:t>
            </a:r>
            <a:endParaRPr lang="en-US" dirty="0" smtClean="0"/>
          </a:p>
          <a:p>
            <a:r>
              <a:rPr lang="en-US" dirty="0" smtClean="0"/>
              <a:t>Pest </a:t>
            </a:r>
            <a:r>
              <a:rPr lang="en-US" dirty="0"/>
              <a:t>resistance </a:t>
            </a:r>
            <a:endParaRPr lang="en-US" dirty="0" smtClean="0"/>
          </a:p>
          <a:p>
            <a:r>
              <a:rPr lang="en-US" dirty="0" smtClean="0"/>
              <a:t>Viral </a:t>
            </a:r>
            <a:r>
              <a:rPr lang="en-US" dirty="0"/>
              <a:t>resistance </a:t>
            </a:r>
            <a:endParaRPr lang="en-US" dirty="0" smtClean="0"/>
          </a:p>
          <a:p>
            <a:r>
              <a:rPr lang="en-US" dirty="0" smtClean="0"/>
              <a:t>Slow-ripening </a:t>
            </a:r>
            <a:r>
              <a:rPr lang="en-US" dirty="0"/>
              <a:t>Fungal and bacterial resistance Quality </a:t>
            </a:r>
            <a:endParaRPr lang="en-US" dirty="0" smtClean="0"/>
          </a:p>
          <a:p>
            <a:r>
              <a:rPr lang="en-US" dirty="0" smtClean="0"/>
              <a:t>improvement </a:t>
            </a:r>
            <a:r>
              <a:rPr lang="en-US" dirty="0"/>
              <a:t>(protein and oil) </a:t>
            </a:r>
            <a:endParaRPr lang="en-US" dirty="0" smtClean="0"/>
          </a:p>
          <a:p>
            <a:r>
              <a:rPr lang="en-US" dirty="0" smtClean="0"/>
              <a:t>Value </a:t>
            </a:r>
            <a:r>
              <a:rPr lang="en-US" dirty="0"/>
              <a:t>addition (Vitamins, micro-and macro-elements)</a:t>
            </a:r>
          </a:p>
          <a:p>
            <a:endParaRPr lang="en-US" dirty="0"/>
          </a:p>
          <a:p>
            <a:endParaRPr lang="en-US" dirty="0"/>
          </a:p>
        </p:txBody>
      </p:sp>
    </p:spTree>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10.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1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12.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13.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14.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15.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16.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17.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18.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19.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0.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3.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4.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5.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6.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7.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8.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9.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3.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30.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3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32.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33.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34.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35.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36.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37.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38.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39.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4.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40.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4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42.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43.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44.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45.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46.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47.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48.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49.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5.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50.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5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52.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53.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54.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55.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56.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57.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58.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59.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6.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60.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6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62.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7.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8.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9.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890</TotalTime>
  <Words>8455</Words>
  <Application>Microsoft Office PowerPoint</Application>
  <PresentationFormat>On-screen Show (4:3)</PresentationFormat>
  <Paragraphs>742</Paragraphs>
  <Slides>69</Slides>
  <Notes>3</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Trek</vt:lpstr>
      <vt:lpstr>Slide 1</vt:lpstr>
      <vt:lpstr>Presentation overview</vt:lpstr>
      <vt:lpstr>TECHNOSCIENCE</vt:lpstr>
      <vt:lpstr>GM debate</vt:lpstr>
      <vt:lpstr>GM debate</vt:lpstr>
      <vt:lpstr>Present scenario</vt:lpstr>
      <vt:lpstr>Importance of Agriculture in Indian economy</vt:lpstr>
      <vt:lpstr>Key challenges to Agriculture in india</vt:lpstr>
      <vt:lpstr>Advances in Plant Biotechnology</vt:lpstr>
      <vt:lpstr>Green to Gene Revolution in Agriculture</vt:lpstr>
      <vt:lpstr>Global Scenario of GM Crops </vt:lpstr>
      <vt:lpstr>What is Bt Brinjal?</vt:lpstr>
      <vt:lpstr>Slide 13</vt:lpstr>
      <vt:lpstr>Development of Bt Brinjal..</vt:lpstr>
      <vt:lpstr>Mahyco’s Presentation ..</vt:lpstr>
      <vt:lpstr>Regulatory Framework</vt:lpstr>
      <vt:lpstr>Regulation..</vt:lpstr>
      <vt:lpstr>Slide 18</vt:lpstr>
      <vt:lpstr>Slide 19</vt:lpstr>
      <vt:lpstr>Tests by Expert Committee II</vt:lpstr>
      <vt:lpstr>GEAC Recommendations..</vt:lpstr>
      <vt:lpstr>Public Consultations..</vt:lpstr>
      <vt:lpstr>Public Hearings - Organised by Centre for Environmental Education (CEE) Ahmadabad</vt:lpstr>
      <vt:lpstr>Public Participation..</vt:lpstr>
      <vt:lpstr> Percentage (%) of different Stakeholders participated  in the National  consultations on Bt.Brinjal at different locations</vt:lpstr>
      <vt:lpstr>% of total  Arguments on Different Parameters</vt:lpstr>
      <vt:lpstr>Slide 27</vt:lpstr>
      <vt:lpstr>Slide 28</vt:lpstr>
      <vt:lpstr>Moratorium..</vt:lpstr>
      <vt:lpstr>Slide 30</vt:lpstr>
      <vt:lpstr>Precautionary Principle..</vt:lpstr>
      <vt:lpstr>Jairam Ramesh’s decision</vt:lpstr>
      <vt:lpstr>Interest groups Concerns  </vt:lpstr>
      <vt:lpstr>Ethical Matrix</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Commercialisation of GMOs..</vt:lpstr>
      <vt:lpstr>Slide 56</vt:lpstr>
      <vt:lpstr>Slide 57</vt:lpstr>
      <vt:lpstr>Slide 58</vt:lpstr>
      <vt:lpstr>Slide 59</vt:lpstr>
      <vt:lpstr>Slide 60</vt:lpstr>
      <vt:lpstr>Slide 61</vt:lpstr>
      <vt:lpstr>Slide 62</vt:lpstr>
      <vt:lpstr>Slide 63</vt:lpstr>
      <vt:lpstr>Slide 64</vt:lpstr>
      <vt:lpstr>Slide 65</vt:lpstr>
      <vt:lpstr>Public Participation in Science and Technology </vt:lpstr>
      <vt:lpstr>…</vt:lpstr>
      <vt:lpstr>Slide 68</vt:lpstr>
      <vt:lpstr> Request Feed back 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jacobs</cp:lastModifiedBy>
  <cp:revision>118</cp:revision>
  <dcterms:created xsi:type="dcterms:W3CDTF">2006-08-16T00:00:00Z</dcterms:created>
  <dcterms:modified xsi:type="dcterms:W3CDTF">2012-09-19T09:50:47Z</dcterms:modified>
</cp:coreProperties>
</file>